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2"/>
  </p:notesMasterIdLst>
  <p:sldIdLst>
    <p:sldId id="256" r:id="rId2"/>
    <p:sldId id="288" r:id="rId3"/>
    <p:sldId id="265" r:id="rId4"/>
    <p:sldId id="286" r:id="rId5"/>
    <p:sldId id="259" r:id="rId6"/>
    <p:sldId id="310" r:id="rId7"/>
    <p:sldId id="306" r:id="rId8"/>
    <p:sldId id="291" r:id="rId9"/>
    <p:sldId id="292" r:id="rId10"/>
    <p:sldId id="293" r:id="rId11"/>
    <p:sldId id="311" r:id="rId12"/>
    <p:sldId id="296" r:id="rId13"/>
    <p:sldId id="297" r:id="rId14"/>
    <p:sldId id="307" r:id="rId15"/>
    <p:sldId id="264" r:id="rId16"/>
    <p:sldId id="261" r:id="rId17"/>
    <p:sldId id="263" r:id="rId18"/>
    <p:sldId id="308" r:id="rId19"/>
    <p:sldId id="272" r:id="rId20"/>
    <p:sldId id="273" r:id="rId21"/>
    <p:sldId id="274" r:id="rId22"/>
    <p:sldId id="302" r:id="rId23"/>
    <p:sldId id="275" r:id="rId24"/>
    <p:sldId id="276" r:id="rId25"/>
    <p:sldId id="277" r:id="rId26"/>
    <p:sldId id="312" r:id="rId27"/>
    <p:sldId id="309" r:id="rId28"/>
    <p:sldId id="287" r:id="rId29"/>
    <p:sldId id="260" r:id="rId30"/>
    <p:sldId id="300" r:id="rId31"/>
  </p:sldIdLst>
  <p:sldSz cx="9144000" cy="6858000" type="screen4x3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4736" autoAdjust="0"/>
  </p:normalViewPr>
  <p:slideViewPr>
    <p:cSldViewPr snapToGrid="0" snapToObjects="1">
      <p:cViewPr varScale="1">
        <p:scale>
          <a:sx n="62" d="100"/>
          <a:sy n="62" d="100"/>
        </p:scale>
        <p:origin x="-1584" y="-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E39725-6E55-4B83-99DF-6850D10BDB46}" type="datetimeFigureOut">
              <a:rPr lang="en-US" smtClean="0"/>
              <a:t>12/1/2014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721419-A49A-4219-AE89-8F8CA4350B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0319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Table showing</a:t>
            </a:r>
            <a:r>
              <a:rPr lang="en-US" baseline="0" dirty="0" smtClean="0"/>
              <a:t> single and 9 cells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721419-A49A-4219-AE89-8F8CA4350B1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7660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Very similar to LCLS-II cryomodule. 2 m section of the LCLS-II</a:t>
            </a:r>
            <a:r>
              <a:rPr lang="en-US" baseline="0" dirty="0" smtClean="0"/>
              <a:t> cryomodule. This is different than the HTS at FNAL or </a:t>
            </a:r>
            <a:r>
              <a:rPr lang="en-US" baseline="0" dirty="0" err="1" smtClean="0"/>
              <a:t>Jlab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Label things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721419-A49A-4219-AE89-8F8CA4350B1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2523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Add arrow that shows what types of cavities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721419-A49A-4219-AE89-8F8CA4350B1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52966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Clearer correlation with gradient than rate.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721419-A49A-4219-AE89-8F8CA4350B1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49270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All at mostly the same speed (at speed) increase symbol size maybe change color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721419-A49A-4219-AE89-8F8CA4350B1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5138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721419-A49A-4219-AE89-8F8CA4350B1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058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C826D2E-B2AF-42E5-AB33-03681AF42B5C}" type="datetimeFigureOut">
              <a:rPr lang="en-US" altLang="en-US"/>
              <a:pPr/>
              <a:t>12/1/2014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6B85A44-EAD0-4841-A67C-671AF6ADC4A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342409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9A2DC5A-C9ED-4F74-81CD-22946CDF7907}" type="datetimeFigureOut">
              <a:rPr lang="en-US" altLang="en-US"/>
              <a:pPr/>
              <a:t>12/1/2014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362E696-1D2E-4416-9C9D-EC5D5E72DD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262575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E45EA53-4797-475D-A924-D85D93481BB9}" type="datetimeFigureOut">
              <a:rPr lang="en-US" altLang="en-US"/>
              <a:pPr/>
              <a:t>12/1/2014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06718C3-62BD-4199-BA69-256AD6A5A28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17482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0"/>
            <a:ext cx="8229600" cy="1143000"/>
          </a:xfrm>
          <a:prstGeom prst="rect">
            <a:avLst/>
          </a:prstGeom>
        </p:spPr>
        <p:txBody>
          <a:bodyPr/>
          <a:lstStyle>
            <a:lvl1pPr algn="r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76300"/>
            <a:ext cx="8229600" cy="53149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6B22067-331E-4FA3-B7A0-8041AC5E2C9A}" type="datetimeFigureOut">
              <a:rPr lang="en-US" altLang="en-US"/>
              <a:pPr/>
              <a:t>12/1/2014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B54E412-EAD3-4E36-BD08-4D368B3E7B9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195257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12B0A47-C1BC-475E-A595-CD83FBA8A148}" type="datetimeFigureOut">
              <a:rPr lang="en-US" altLang="en-US"/>
              <a:pPr/>
              <a:t>12/1/2014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F59269D-A7F8-4D6B-AAD7-DB77339017B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875103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3CB7923-248E-48C2-8F84-E7842BC83F06}" type="datetimeFigureOut">
              <a:rPr lang="en-US" altLang="en-US"/>
              <a:pPr/>
              <a:t>12/1/2014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0049F6B-16E7-4E9E-BF9B-019F6663DCE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660235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1310D94-E22D-4385-B300-98DBD213A793}" type="datetimeFigureOut">
              <a:rPr lang="en-US" altLang="en-US"/>
              <a:pPr/>
              <a:t>12/1/2014</a:t>
            </a:fld>
            <a:endParaRPr lang="en-US" alt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5A2CE3E-56BD-4C9D-8E34-0C370D2E656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439900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DDF985D-E244-45C6-904D-D6F4ADE4DB6B}" type="datetimeFigureOut">
              <a:rPr lang="en-US" altLang="en-US"/>
              <a:pPr/>
              <a:t>12/1/2014</a:t>
            </a:fld>
            <a:endParaRPr lang="en-US" alt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89B6F0C-731B-4267-AF9C-473DDC27C1D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485038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C5C765E-4759-4D66-A94F-9D6F89FCE355}" type="datetimeFigureOut">
              <a:rPr lang="en-US" altLang="en-US"/>
              <a:pPr/>
              <a:t>12/1/2014</a:t>
            </a:fld>
            <a:endParaRPr lang="en-US" alt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2A5E5B2-72C1-441A-AFD4-0288A3BEEC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033429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C0F5CAB-F579-4411-BAF7-5ED20DF1B798}" type="datetimeFigureOut">
              <a:rPr lang="en-US" altLang="en-US"/>
              <a:pPr/>
              <a:t>12/1/2014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9689A5C-8866-45C2-AC3F-8F8A0634C25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470513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6849C09-65B2-4AAC-885B-D9C4F515BD76}" type="datetimeFigureOut">
              <a:rPr lang="en-US" altLang="en-US"/>
              <a:pPr/>
              <a:t>12/1/2014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9ABD67C-483F-4501-A29E-E6CA201A72E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651529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</a:defRPr>
            </a:lvl1pPr>
          </a:lstStyle>
          <a:p>
            <a:fld id="{8B174257-5E83-4C69-AE6F-8A8CC1DEFB98}" type="datetimeFigureOut">
              <a:rPr lang="en-US" altLang="en-US"/>
              <a:pPr/>
              <a:t>12/1/2014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B9A150FE-E1DF-4BA4-83A0-90575CA73E7F}" type="slidenum">
              <a:rPr lang="en-US" altLang="en-US"/>
              <a:pPr/>
              <a:t>‹#›</a:t>
            </a:fld>
            <a:endParaRPr lang="en-US" altLang="en-US"/>
          </a:p>
        </p:txBody>
      </p:sp>
      <p:pic>
        <p:nvPicPr>
          <p:cNvPr id="1030" name="Picture 7" descr="New 42in Header.png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87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11" descr="nsfe"/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5063" y="6356350"/>
            <a:ext cx="363537" cy="35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Picture 12" descr="CU SEAL SIMPLE BLACK.jpg"/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" y="6364288"/>
            <a:ext cx="357188" cy="357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MS PGothic" pitchFamily="34" charset="-128"/>
          <a:cs typeface="ＭＳ Ｐゴシック" charset="0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ＭＳ Ｐゴシック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ＭＳ Ｐゴシック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ＭＳ Ｐゴシック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ＭＳ Ｐゴシック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MS PGothic" pitchFamily="34" charset="-128"/>
          <a:cs typeface="ＭＳ Ｐゴシック" charset="0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Title 1"/>
          <p:cNvSpPr>
            <a:spLocks noGrp="1"/>
          </p:cNvSpPr>
          <p:nvPr>
            <p:ph type="ctrTitle"/>
          </p:nvPr>
        </p:nvSpPr>
        <p:spPr bwMode="auto">
          <a:xfrm>
            <a:off x="214604" y="2130425"/>
            <a:ext cx="8770776" cy="14700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 dirty="0" smtClean="0"/>
              <a:t>Impact of Cool-Down Procedure and Residual Field on High Q</a:t>
            </a:r>
            <a:r>
              <a:rPr lang="en-US" altLang="en-US" baseline="-25000" dirty="0" smtClean="0"/>
              <a:t>0</a:t>
            </a:r>
            <a:r>
              <a:rPr lang="en-US" altLang="en-US" dirty="0" smtClean="0"/>
              <a:t> at Cornell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199"/>
            <a:ext cx="6400800" cy="2142641"/>
          </a:xfrm>
        </p:spPr>
        <p:txBody>
          <a:bodyPr rtlCol="0">
            <a:normAutofit fontScale="92500" lnSpcReduction="10000"/>
          </a:bodyPr>
          <a:lstStyle/>
          <a:p>
            <a:pPr eaLnBrk="1" fontAlgn="auto" hangingPunct="1">
              <a:spcAft>
                <a:spcPts val="0"/>
              </a:spcAft>
              <a:buFont typeface="Arial"/>
              <a:buNone/>
              <a:defRPr/>
            </a:pPr>
            <a:r>
              <a:rPr lang="en-US" dirty="0" smtClean="0">
                <a:ea typeface="+mn-ea"/>
                <a:cs typeface="+mn-cs"/>
              </a:rPr>
              <a:t>Dan </a:t>
            </a:r>
            <a:r>
              <a:rPr lang="en-US" dirty="0" err="1" smtClean="0">
                <a:ea typeface="+mn-ea"/>
                <a:cs typeface="+mn-cs"/>
              </a:rPr>
              <a:t>Gonnella</a:t>
            </a:r>
            <a:endParaRPr lang="en-US" dirty="0">
              <a:ea typeface="+mn-ea"/>
              <a:cs typeface="+mn-cs"/>
            </a:endParaRPr>
          </a:p>
          <a:p>
            <a:pPr eaLnBrk="1" fontAlgn="auto" hangingPunct="1">
              <a:spcAft>
                <a:spcPts val="0"/>
              </a:spcAft>
              <a:buFont typeface="Arial"/>
              <a:buNone/>
              <a:defRPr/>
            </a:pPr>
            <a:r>
              <a:rPr lang="en-US" dirty="0" smtClean="0">
                <a:ea typeface="+mn-ea"/>
                <a:cs typeface="+mn-cs"/>
              </a:rPr>
              <a:t>For the Cornell Team</a:t>
            </a:r>
          </a:p>
          <a:p>
            <a:pPr eaLnBrk="1" fontAlgn="auto" hangingPunct="1">
              <a:spcAft>
                <a:spcPts val="0"/>
              </a:spcAft>
              <a:buFont typeface="Arial"/>
              <a:buNone/>
              <a:defRPr/>
            </a:pPr>
            <a:r>
              <a:rPr lang="en-US" dirty="0" smtClean="0">
                <a:ea typeface="+mn-ea"/>
                <a:cs typeface="+mn-cs"/>
              </a:rPr>
              <a:t>TTC Meeting</a:t>
            </a:r>
          </a:p>
          <a:p>
            <a:pPr eaLnBrk="1" fontAlgn="auto" hangingPunct="1">
              <a:spcAft>
                <a:spcPts val="0"/>
              </a:spcAft>
              <a:buFont typeface="Arial"/>
              <a:buNone/>
              <a:defRPr/>
            </a:pPr>
            <a:r>
              <a:rPr lang="en-US" dirty="0" smtClean="0">
                <a:ea typeface="+mn-ea"/>
                <a:cs typeface="+mn-cs"/>
              </a:rPr>
              <a:t>December, 2014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500" dirty="0" smtClean="0"/>
              <a:t>Sensitivity to Ambient Fields</a:t>
            </a:r>
            <a:endParaRPr lang="en-US" sz="35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0"/>
          <a:stretch/>
        </p:blipFill>
        <p:spPr>
          <a:xfrm>
            <a:off x="38100" y="1331731"/>
            <a:ext cx="5810250" cy="459281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6086475" y="1466850"/>
            <a:ext cx="305752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Nitrogen-doped cavities are significantly more susceptible to residual losses from trapped flux than EP and EP+120</a:t>
            </a:r>
            <a:r>
              <a:rPr lang="en-US" baseline="30000" dirty="0" smtClean="0"/>
              <a:t>o</a:t>
            </a:r>
            <a:r>
              <a:rPr lang="en-US" dirty="0" smtClean="0"/>
              <a:t>C baked cavities.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Less nitrogen-doping results in less sensitivity.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rgbClr val="FF0000"/>
                </a:solidFill>
              </a:rPr>
              <a:t>There is ~2-4 n</a:t>
            </a:r>
            <a:r>
              <a:rPr lang="el-GR" b="1" dirty="0" smtClean="0">
                <a:solidFill>
                  <a:srgbClr val="FF0000"/>
                </a:solidFill>
              </a:rPr>
              <a:t>Ω</a:t>
            </a:r>
            <a:r>
              <a:rPr lang="en-US" b="1" dirty="0" smtClean="0">
                <a:solidFill>
                  <a:srgbClr val="FF0000"/>
                </a:solidFill>
              </a:rPr>
              <a:t> of additional residual resistance per </a:t>
            </a:r>
            <a:r>
              <a:rPr lang="en-US" b="1" dirty="0" err="1" smtClean="0">
                <a:solidFill>
                  <a:srgbClr val="FF0000"/>
                </a:solidFill>
              </a:rPr>
              <a:t>mG</a:t>
            </a:r>
            <a:r>
              <a:rPr lang="en-US" b="1" dirty="0" smtClean="0">
                <a:solidFill>
                  <a:srgbClr val="FF0000"/>
                </a:solidFill>
              </a:rPr>
              <a:t> of trapped magnetic field in nitrogen-doped cavities.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2992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Solenoid Studies in the HTC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</a:t>
            </a:r>
            <a:r>
              <a:rPr lang="en-US" b="1" dirty="0" smtClean="0"/>
              <a:t>solenoid</a:t>
            </a:r>
            <a:r>
              <a:rPr lang="en-US" dirty="0" smtClean="0"/>
              <a:t> was placed around the second HTC cavity, outside the helium vessel to induce an </a:t>
            </a:r>
            <a:r>
              <a:rPr lang="en-US" b="1" dirty="0" smtClean="0"/>
              <a:t>uniform external longitudinal field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endParaRPr lang="en-US" sz="2400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A field of ~10 </a:t>
            </a:r>
            <a:r>
              <a:rPr lang="en-US" dirty="0" err="1" smtClean="0"/>
              <a:t>mG</a:t>
            </a:r>
            <a:r>
              <a:rPr lang="en-US" dirty="0" smtClean="0"/>
              <a:t> was applied during a fast and slow cool down to </a:t>
            </a:r>
            <a:r>
              <a:rPr lang="en-US" b="1" dirty="0" smtClean="0">
                <a:solidFill>
                  <a:srgbClr val="0070C0"/>
                </a:solidFill>
              </a:rPr>
              <a:t>study sensitivity to ambient magnetic fields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 rotWithShape="1">
          <a:blip r:embed="rId2"/>
          <a:srcRect t="36036" b="23003"/>
          <a:stretch/>
        </p:blipFill>
        <p:spPr>
          <a:xfrm>
            <a:off x="0" y="2471351"/>
            <a:ext cx="9144000" cy="2809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089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HTC Results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9010" y="2744702"/>
            <a:ext cx="5485980" cy="4113297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6378222" y="3713206"/>
            <a:ext cx="0" cy="76848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2875215" y="3804506"/>
            <a:ext cx="0" cy="1885094"/>
          </a:xfrm>
          <a:prstGeom prst="straightConnector1">
            <a:avLst/>
          </a:prstGeom>
          <a:ln>
            <a:solidFill>
              <a:srgbClr val="00B05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467199" y="3897872"/>
            <a:ext cx="1392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b="1" dirty="0" smtClean="0">
                <a:solidFill>
                  <a:srgbClr val="FF0000"/>
                </a:solidFill>
              </a:rPr>
              <a:t>Δ</a:t>
            </a:r>
            <a:r>
              <a:rPr lang="en-US" b="1" dirty="0" err="1" smtClean="0">
                <a:solidFill>
                  <a:srgbClr val="FF0000"/>
                </a:solidFill>
              </a:rPr>
              <a:t>R</a:t>
            </a:r>
            <a:r>
              <a:rPr lang="en-US" b="1" baseline="-25000" dirty="0" err="1" smtClean="0">
                <a:solidFill>
                  <a:srgbClr val="FF0000"/>
                </a:solidFill>
              </a:rPr>
              <a:t>res</a:t>
            </a:r>
            <a:r>
              <a:rPr lang="en-US" b="1" dirty="0" smtClean="0">
                <a:solidFill>
                  <a:srgbClr val="FF0000"/>
                </a:solidFill>
              </a:rPr>
              <a:t>=4.6 n</a:t>
            </a:r>
            <a:r>
              <a:rPr lang="el-GR" b="1" dirty="0" smtClean="0">
                <a:solidFill>
                  <a:srgbClr val="FF0000"/>
                </a:solidFill>
              </a:rPr>
              <a:t>Ω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930325" y="4916462"/>
            <a:ext cx="1392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b="1" dirty="0" smtClean="0">
                <a:solidFill>
                  <a:srgbClr val="00B050"/>
                </a:solidFill>
              </a:rPr>
              <a:t>Δ</a:t>
            </a:r>
            <a:r>
              <a:rPr lang="en-US" b="1" dirty="0" err="1" smtClean="0">
                <a:solidFill>
                  <a:srgbClr val="00B050"/>
                </a:solidFill>
              </a:rPr>
              <a:t>R</a:t>
            </a:r>
            <a:r>
              <a:rPr lang="en-US" b="1" baseline="-25000" dirty="0" err="1" smtClean="0">
                <a:solidFill>
                  <a:srgbClr val="00B050"/>
                </a:solidFill>
              </a:rPr>
              <a:t>res</a:t>
            </a:r>
            <a:r>
              <a:rPr lang="en-US" b="1" dirty="0" smtClean="0">
                <a:solidFill>
                  <a:srgbClr val="00B050"/>
                </a:solidFill>
              </a:rPr>
              <a:t>=36 n</a:t>
            </a:r>
            <a:r>
              <a:rPr lang="el-GR" b="1" dirty="0" smtClean="0">
                <a:solidFill>
                  <a:srgbClr val="00B050"/>
                </a:solidFill>
              </a:rPr>
              <a:t>Ω</a:t>
            </a:r>
            <a:endParaRPr lang="en-US" b="1" dirty="0">
              <a:solidFill>
                <a:srgbClr val="00B050"/>
              </a:solidFill>
            </a:endParaRPr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2917816"/>
              </p:ext>
            </p:extLst>
          </p:nvPr>
        </p:nvGraphicFramePr>
        <p:xfrm>
          <a:off x="51276" y="816429"/>
          <a:ext cx="9041448" cy="18949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7012"/>
                <a:gridCol w="963930"/>
                <a:gridCol w="799211"/>
                <a:gridCol w="741680"/>
                <a:gridCol w="711835"/>
                <a:gridCol w="719455"/>
                <a:gridCol w="765492"/>
                <a:gridCol w="1086168"/>
                <a:gridCol w="1195705"/>
                <a:gridCol w="1330960"/>
              </a:tblGrid>
              <a:tr h="853751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Cool</a:t>
                      </a:r>
                      <a:br>
                        <a:rPr lang="en-US" sz="1600" dirty="0" smtClean="0"/>
                      </a:br>
                      <a:r>
                        <a:rPr lang="en-US" sz="1600" dirty="0" smtClean="0"/>
                        <a:t>Down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Solenoid</a:t>
                      </a:r>
                      <a:br>
                        <a:rPr lang="en-US" sz="1600" dirty="0" smtClean="0"/>
                      </a:br>
                      <a:r>
                        <a:rPr lang="en-US" sz="1600" dirty="0" smtClean="0"/>
                        <a:t> On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Heater</a:t>
                      </a:r>
                      <a:br>
                        <a:rPr lang="en-US" sz="1600" dirty="0" smtClean="0"/>
                      </a:br>
                      <a:r>
                        <a:rPr lang="en-US" sz="1600" dirty="0" smtClean="0"/>
                        <a:t>Used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600" dirty="0" smtClean="0"/>
                        <a:t>Δ</a:t>
                      </a:r>
                      <a:r>
                        <a:rPr lang="en-US" sz="1600" dirty="0" err="1" smtClean="0"/>
                        <a:t>T</a:t>
                      </a:r>
                      <a:r>
                        <a:rPr lang="en-US" sz="1600" baseline="-25000" dirty="0" err="1" smtClean="0"/>
                        <a:t>long</a:t>
                      </a:r>
                      <a:r>
                        <a:rPr lang="en-US" sz="1600" baseline="-25000" dirty="0" smtClean="0"/>
                        <a:t> </a:t>
                      </a:r>
                      <a:br>
                        <a:rPr lang="en-US" sz="1600" baseline="-25000" dirty="0" smtClean="0"/>
                      </a:br>
                      <a:r>
                        <a:rPr lang="en-US" sz="1600" baseline="0" dirty="0" smtClean="0"/>
                        <a:t>[K]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600" dirty="0" smtClean="0"/>
                        <a:t>Δ</a:t>
                      </a:r>
                      <a:r>
                        <a:rPr lang="en-US" sz="1600" dirty="0" err="1" smtClean="0"/>
                        <a:t>T</a:t>
                      </a:r>
                      <a:r>
                        <a:rPr lang="en-US" sz="1600" baseline="-25000" dirty="0" err="1" smtClean="0"/>
                        <a:t>trans</a:t>
                      </a:r>
                      <a:r>
                        <a:rPr lang="en-US" sz="1600" baseline="0" dirty="0" smtClean="0"/>
                        <a:t> </a:t>
                      </a:r>
                      <a:br>
                        <a:rPr lang="en-US" sz="1600" baseline="0" dirty="0" smtClean="0"/>
                      </a:br>
                      <a:r>
                        <a:rPr lang="en-US" sz="1600" baseline="0" dirty="0" smtClean="0"/>
                        <a:t>[K]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 smtClean="0"/>
                        <a:t>B</a:t>
                      </a:r>
                      <a:r>
                        <a:rPr lang="en-US" sz="1600" baseline="-25000" dirty="0" err="1" smtClean="0"/>
                        <a:t>long</a:t>
                      </a:r>
                      <a:r>
                        <a:rPr lang="en-US" sz="1600" baseline="0" dirty="0" smtClean="0"/>
                        <a:t> </a:t>
                      </a:r>
                      <a:br>
                        <a:rPr lang="en-US" sz="1600" baseline="0" dirty="0" smtClean="0"/>
                      </a:br>
                      <a:r>
                        <a:rPr lang="en-US" sz="1600" baseline="0" dirty="0" smtClean="0"/>
                        <a:t>(10 K)</a:t>
                      </a:r>
                      <a:br>
                        <a:rPr lang="en-US" sz="1600" baseline="0" dirty="0" smtClean="0"/>
                      </a:br>
                      <a:r>
                        <a:rPr lang="en-US" sz="1600" baseline="0" dirty="0" smtClean="0"/>
                        <a:t>[</a:t>
                      </a:r>
                      <a:r>
                        <a:rPr lang="en-US" sz="1600" baseline="0" dirty="0" err="1" smtClean="0"/>
                        <a:t>mG</a:t>
                      </a:r>
                      <a:r>
                        <a:rPr lang="en-US" sz="1600" baseline="0" dirty="0" smtClean="0"/>
                        <a:t>]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 smtClean="0"/>
                        <a:t>B</a:t>
                      </a:r>
                      <a:r>
                        <a:rPr lang="en-US" sz="1600" baseline="-25000" dirty="0" err="1" smtClean="0"/>
                        <a:t>perp</a:t>
                      </a:r>
                      <a:r>
                        <a:rPr lang="en-US" sz="1600" baseline="-25000" dirty="0" smtClean="0"/>
                        <a:t> </a:t>
                      </a:r>
                      <a:br>
                        <a:rPr lang="en-US" sz="1600" baseline="-25000" dirty="0" smtClean="0"/>
                      </a:br>
                      <a:r>
                        <a:rPr lang="en-US" sz="1600" baseline="0" dirty="0" smtClean="0"/>
                        <a:t>(10 K) </a:t>
                      </a:r>
                      <a:br>
                        <a:rPr lang="en-US" sz="1600" baseline="0" dirty="0" smtClean="0"/>
                      </a:br>
                      <a:r>
                        <a:rPr lang="en-US" sz="1600" baseline="0" dirty="0" smtClean="0"/>
                        <a:t>[</a:t>
                      </a:r>
                      <a:r>
                        <a:rPr lang="en-US" sz="1600" baseline="0" dirty="0" err="1" smtClean="0"/>
                        <a:t>mG</a:t>
                      </a:r>
                      <a:r>
                        <a:rPr lang="en-US" sz="1600" baseline="0" dirty="0" smtClean="0"/>
                        <a:t>]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Q</a:t>
                      </a:r>
                      <a:r>
                        <a:rPr lang="en-US" sz="1600" baseline="-25000" dirty="0" smtClean="0"/>
                        <a:t>0 </a:t>
                      </a:r>
                      <a:br>
                        <a:rPr lang="en-US" sz="1600" baseline="-25000" dirty="0" smtClean="0"/>
                      </a:br>
                      <a:r>
                        <a:rPr lang="en-US" sz="1600" baseline="0" dirty="0" smtClean="0"/>
                        <a:t>(2 K, </a:t>
                      </a:r>
                      <a:br>
                        <a:rPr lang="en-US" sz="1600" baseline="0" dirty="0" smtClean="0"/>
                      </a:br>
                      <a:r>
                        <a:rPr lang="en-US" sz="1600" baseline="0" dirty="0" smtClean="0"/>
                        <a:t>16 MV/m)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 smtClean="0"/>
                        <a:t>R</a:t>
                      </a:r>
                      <a:r>
                        <a:rPr lang="en-US" sz="1600" baseline="-25000" dirty="0" err="1" smtClean="0"/>
                        <a:t>res</a:t>
                      </a:r>
                      <a:r>
                        <a:rPr lang="en-US" sz="1600" baseline="0" dirty="0" smtClean="0"/>
                        <a:t> </a:t>
                      </a:r>
                      <a:br>
                        <a:rPr lang="en-US" sz="1600" baseline="0" dirty="0" smtClean="0"/>
                      </a:br>
                      <a:r>
                        <a:rPr lang="en-US" sz="1600" baseline="0" dirty="0" smtClean="0"/>
                        <a:t>(16 MV/m) </a:t>
                      </a:r>
                      <a:br>
                        <a:rPr lang="en-US" sz="1600" baseline="0" dirty="0" smtClean="0"/>
                      </a:br>
                      <a:r>
                        <a:rPr lang="en-US" sz="1600" baseline="0" dirty="0" smtClean="0"/>
                        <a:t>[n</a:t>
                      </a:r>
                      <a:r>
                        <a:rPr lang="el-GR" sz="1600" baseline="0" dirty="0" smtClean="0"/>
                        <a:t>Ω</a:t>
                      </a:r>
                      <a:r>
                        <a:rPr lang="en-US" sz="1600" baseline="0" dirty="0" smtClean="0"/>
                        <a:t>]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R</a:t>
                      </a:r>
                      <a:r>
                        <a:rPr lang="en-US" sz="1600" baseline="-25000" dirty="0" smtClean="0"/>
                        <a:t>BCS</a:t>
                      </a:r>
                      <a:r>
                        <a:rPr lang="en-US" sz="1600" baseline="0" dirty="0" smtClean="0"/>
                        <a:t> </a:t>
                      </a:r>
                      <a:br>
                        <a:rPr lang="en-US" sz="1600" baseline="0" dirty="0" smtClean="0"/>
                      </a:br>
                      <a:r>
                        <a:rPr lang="en-US" sz="1600" baseline="0" dirty="0" smtClean="0"/>
                        <a:t>(16 MV/m)</a:t>
                      </a:r>
                      <a:br>
                        <a:rPr lang="en-US" sz="1600" baseline="0" dirty="0" smtClean="0"/>
                      </a:br>
                      <a:r>
                        <a:rPr lang="en-US" sz="1600" baseline="0" dirty="0" smtClean="0"/>
                        <a:t>[n</a:t>
                      </a:r>
                      <a:r>
                        <a:rPr lang="el-GR" sz="1600" baseline="0" dirty="0" smtClean="0"/>
                        <a:t>Ω</a:t>
                      </a:r>
                      <a:r>
                        <a:rPr lang="en-US" sz="1600" baseline="0" dirty="0" smtClean="0"/>
                        <a:t>]</a:t>
                      </a:r>
                      <a:endParaRPr lang="en-US" sz="1600" dirty="0"/>
                    </a:p>
                  </a:txBody>
                  <a:tcPr anchor="ctr"/>
                </a:tc>
              </a:tr>
              <a:tr h="332091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Fast 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No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No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6.8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8.9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1.2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0.3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2.7x10</a:t>
                      </a:r>
                      <a:r>
                        <a:rPr lang="en-US" sz="1600" baseline="30000" dirty="0" smtClean="0"/>
                        <a:t>10</a:t>
                      </a:r>
                      <a:endParaRPr lang="en-US" sz="16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4.5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5.8</a:t>
                      </a:r>
                      <a:endParaRPr lang="en-US" sz="1600" dirty="0"/>
                    </a:p>
                  </a:txBody>
                  <a:tcPr/>
                </a:tc>
              </a:tr>
              <a:tr h="360705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Fast 3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Yes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No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5.9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7.0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10.1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7.2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1.9x10</a:t>
                      </a:r>
                      <a:r>
                        <a:rPr lang="en-US" sz="1600" baseline="30000" dirty="0" smtClean="0"/>
                        <a:t>10</a:t>
                      </a:r>
                      <a:endParaRPr lang="en-US" sz="16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9.1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5.4</a:t>
                      </a:r>
                      <a:endParaRPr lang="en-US" sz="1600" dirty="0"/>
                    </a:p>
                  </a:txBody>
                  <a:tcPr/>
                </a:tc>
              </a:tr>
              <a:tr h="345232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Slow 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Yes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No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0.2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0.5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10.6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1.0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6.2x10</a:t>
                      </a:r>
                      <a:r>
                        <a:rPr lang="en-US" sz="1600" baseline="30000" dirty="0" smtClean="0"/>
                        <a:t>9</a:t>
                      </a:r>
                      <a:endParaRPr lang="en-US" sz="16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40.5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4.5</a:t>
                      </a:r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57037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Δ</a:t>
            </a:r>
            <a:r>
              <a:rPr lang="en-US" dirty="0" err="1" smtClean="0"/>
              <a:t>R</a:t>
            </a:r>
            <a:r>
              <a:rPr lang="en-US" baseline="-25000" dirty="0" err="1" smtClean="0"/>
              <a:t>res</a:t>
            </a:r>
            <a:r>
              <a:rPr lang="en-US" dirty="0" smtClean="0"/>
              <a:t> from External B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For slow cool down (</a:t>
                </a:r>
                <a:r>
                  <a:rPr lang="el-GR" dirty="0"/>
                  <a:t>Δ</a:t>
                </a:r>
                <a:r>
                  <a:rPr lang="en-US" dirty="0" err="1" smtClean="0"/>
                  <a:t>T</a:t>
                </a:r>
                <a:r>
                  <a:rPr lang="en-US" baseline="-25000" dirty="0" err="1" smtClean="0"/>
                  <a:t>transverse</a:t>
                </a:r>
                <a:r>
                  <a:rPr lang="en-US" dirty="0" smtClean="0"/>
                  <a:t>= </a:t>
                </a:r>
                <a:r>
                  <a:rPr lang="en-US" dirty="0"/>
                  <a:t>0.5 K):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>
                              <a:latin typeface="Cambria Math"/>
                            </a:rPr>
                            <m:t>Δ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𝑟𝑒𝑠</m:t>
                              </m:r>
                            </m:sub>
                          </m:sSub>
                        </m:num>
                        <m:den>
                          <m:r>
                            <m:rPr>
                              <m:sty m:val="p"/>
                            </m:rPr>
                            <a:rPr lang="en-US">
                              <a:latin typeface="Cambria Math"/>
                            </a:rPr>
                            <m:t>Δ</m:t>
                          </m:r>
                          <m:r>
                            <a:rPr lang="en-US" i="1">
                              <a:latin typeface="Cambria Math"/>
                            </a:rPr>
                            <m:t>𝐵</m:t>
                          </m:r>
                        </m:den>
                      </m:f>
                      <m:r>
                        <a:rPr lang="en-US" i="1">
                          <a:latin typeface="Cambria Math"/>
                        </a:rPr>
                        <m:t>=3.8</m:t>
                      </m:r>
                      <m:f>
                        <m:fPr>
                          <m:ctrlPr>
                            <a:rPr lang="en-US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/>
                            </a:rPr>
                            <m:t>𝑛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/>
                            </a:rPr>
                            <m:t>Ω</m:t>
                          </m:r>
                        </m:num>
                        <m:den>
                          <m:r>
                            <a:rPr lang="en-US" i="1">
                              <a:latin typeface="Cambria Math"/>
                            </a:rPr>
                            <m:t>𝑚𝐺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lvl="1"/>
                <a:r>
                  <a:rPr lang="en-US" dirty="0"/>
                  <a:t>This is consistent with Single-cell flux trapping measurements for strongly doped cavities</a:t>
                </a:r>
                <a:r>
                  <a:rPr lang="en-US" dirty="0" smtClean="0"/>
                  <a:t>.</a:t>
                </a:r>
              </a:p>
              <a:p>
                <a:r>
                  <a:rPr lang="en-US" dirty="0" smtClean="0"/>
                  <a:t>For fast cool down (</a:t>
                </a:r>
                <a:r>
                  <a:rPr lang="el-GR" dirty="0" smtClean="0"/>
                  <a:t>Δ</a:t>
                </a:r>
                <a:r>
                  <a:rPr lang="en-US" dirty="0" err="1" smtClean="0"/>
                  <a:t>T</a:t>
                </a:r>
                <a:r>
                  <a:rPr lang="en-US" baseline="-25000" dirty="0" err="1" smtClean="0"/>
                  <a:t>transverse</a:t>
                </a:r>
                <a:r>
                  <a:rPr lang="en-US" dirty="0" smtClean="0"/>
                  <a:t>= 7 K):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/>
                            </a:rPr>
                            <m:t>Δ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𝑟𝑒𝑠</m:t>
                              </m:r>
                            </m:sub>
                          </m:sSub>
                        </m:num>
                        <m:den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/>
                            </a:rPr>
                            <m:t>Δ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𝐵</m:t>
                          </m:r>
                        </m:den>
                      </m:f>
                      <m:r>
                        <a:rPr lang="en-US" b="0" i="1" smtClean="0">
                          <a:latin typeface="Cambria Math"/>
                        </a:rPr>
                        <m:t>=0.5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𝑛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/>
                            </a:rPr>
                            <m:t>Ω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𝑚𝐺</m:t>
                          </m:r>
                        </m:den>
                      </m:f>
                    </m:oMath>
                  </m:oMathPara>
                </a14:m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630" t="-14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34464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</a:t>
            </a:r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52314"/>
            <a:ext cx="8229600" cy="5314950"/>
          </a:xfrm>
        </p:spPr>
        <p:txBody>
          <a:bodyPr/>
          <a:lstStyle/>
          <a:p>
            <a:r>
              <a:rPr lang="en-US" sz="3100" dirty="0" smtClean="0">
                <a:solidFill>
                  <a:schemeClr val="bg1">
                    <a:lumMod val="65000"/>
                  </a:schemeClr>
                </a:solidFill>
              </a:rPr>
              <a:t>Trapped flux contributes stronger to residual losses in nitrogen-doped cavities than in EP+120</a:t>
            </a:r>
            <a:r>
              <a:rPr lang="en-US" sz="3100" baseline="30000" dirty="0" smtClean="0">
                <a:solidFill>
                  <a:schemeClr val="bg1">
                    <a:lumMod val="65000"/>
                  </a:schemeClr>
                </a:solidFill>
              </a:rPr>
              <a:t>o</a:t>
            </a:r>
            <a:r>
              <a:rPr lang="en-US" sz="3100" dirty="0" smtClean="0">
                <a:solidFill>
                  <a:schemeClr val="bg1">
                    <a:lumMod val="65000"/>
                  </a:schemeClr>
                </a:solidFill>
              </a:rPr>
              <a:t>C baked cavities.</a:t>
            </a:r>
          </a:p>
          <a:p>
            <a:r>
              <a:rPr lang="en-US" sz="3100" dirty="0" smtClean="0"/>
              <a:t>Large spatial temperature gradients at the transition temperature reduce flux trapping, which can mitigate the above effect.</a:t>
            </a:r>
          </a:p>
          <a:p>
            <a:r>
              <a:rPr lang="en-US" sz="3100" dirty="0" smtClean="0">
                <a:solidFill>
                  <a:schemeClr val="bg1">
                    <a:lumMod val="65000"/>
                  </a:schemeClr>
                </a:solidFill>
              </a:rPr>
              <a:t>Thermal currents exist and can have an impact on cavity Q</a:t>
            </a:r>
            <a:r>
              <a:rPr lang="en-US" sz="3100" baseline="-25000" dirty="0" smtClean="0">
                <a:solidFill>
                  <a:schemeClr val="bg1">
                    <a:lumMod val="65000"/>
                  </a:schemeClr>
                </a:solidFill>
              </a:rPr>
              <a:t>0</a:t>
            </a:r>
            <a:r>
              <a:rPr lang="en-US" sz="3100" dirty="0" smtClean="0">
                <a:solidFill>
                  <a:schemeClr val="bg1">
                    <a:lumMod val="65000"/>
                  </a:schemeClr>
                </a:solidFill>
              </a:rPr>
              <a:t>.</a:t>
            </a:r>
          </a:p>
          <a:p>
            <a:r>
              <a:rPr lang="en-US" sz="3100" dirty="0" smtClean="0">
                <a:solidFill>
                  <a:schemeClr val="bg1">
                    <a:lumMod val="65000"/>
                  </a:schemeClr>
                </a:solidFill>
              </a:rPr>
              <a:t>Practical Advice:</a:t>
            </a:r>
          </a:p>
          <a:p>
            <a:pPr lvl="1"/>
            <a:r>
              <a:rPr lang="en-US" sz="2700" dirty="0" smtClean="0">
                <a:solidFill>
                  <a:schemeClr val="bg1">
                    <a:lumMod val="65000"/>
                  </a:schemeClr>
                </a:solidFill>
              </a:rPr>
              <a:t>For best performance in cryomodule, cool down cavities with large transverse temperature gradients and small longitudinal temperature gradients.</a:t>
            </a:r>
          </a:p>
          <a:p>
            <a:pPr lvl="1"/>
            <a:endParaRPr lang="en-US" sz="2700" dirty="0"/>
          </a:p>
        </p:txBody>
      </p:sp>
    </p:spTree>
    <p:extLst>
      <p:ext uri="{BB962C8B-B14F-4D97-AF65-F5344CB8AC3E}">
        <p14:creationId xmlns:p14="http://schemas.microsoft.com/office/powerpoint/2010/main" val="2609746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</a:t>
            </a:r>
            <a:r>
              <a:rPr lang="en-US" baseline="-25000" dirty="0" err="1" smtClean="0"/>
              <a:t>res</a:t>
            </a:r>
            <a:r>
              <a:rPr lang="en-US" dirty="0" smtClean="0"/>
              <a:t> vs Cool Down Rate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81306"/>
            <a:ext cx="4540704" cy="335741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3295" y="1681306"/>
            <a:ext cx="4540704" cy="335741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457200" y="876300"/>
            <a:ext cx="81629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Residual Resistance (normalized to ambient magnetic field) vs Spatial Gradient and Cool Down Rate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561975" y="5143500"/>
            <a:ext cx="78676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Above a threshold gradient, residual resistance decreases with larger gradient due to higher flux expulsion.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The trend is not as pronounced with cool down rate.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 smtClean="0">
                <a:solidFill>
                  <a:srgbClr val="FF0000"/>
                </a:solidFill>
              </a:rPr>
              <a:t>Larger spatial temperature gradient is better for high Q</a:t>
            </a:r>
            <a:r>
              <a:rPr lang="en-US" sz="2400" b="1" baseline="-25000" dirty="0" smtClean="0">
                <a:solidFill>
                  <a:srgbClr val="FF0000"/>
                </a:solidFill>
              </a:rPr>
              <a:t>0</a:t>
            </a:r>
            <a:r>
              <a:rPr lang="en-US" sz="2400" b="1" dirty="0" smtClean="0">
                <a:solidFill>
                  <a:srgbClr val="FF0000"/>
                </a:solidFill>
              </a:rPr>
              <a:t>.</a:t>
            </a:r>
            <a:endParaRPr 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0896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500" dirty="0"/>
              <a:t>A Typical Cool Down in the HTC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95"/>
          <a:stretch/>
        </p:blipFill>
        <p:spPr>
          <a:xfrm>
            <a:off x="1950958" y="1143000"/>
            <a:ext cx="5242085" cy="2324100"/>
          </a:xfrm>
        </p:spPr>
      </p:pic>
      <p:sp>
        <p:nvSpPr>
          <p:cNvPr id="6" name="TextBox 5"/>
          <p:cNvSpPr txBox="1"/>
          <p:nvPr/>
        </p:nvSpPr>
        <p:spPr>
          <a:xfrm>
            <a:off x="800100" y="3705225"/>
            <a:ext cx="80010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With an ILC tank: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 smtClean="0"/>
              <a:t>The cavity cools from the bottom first.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 smtClean="0"/>
              <a:t>Cell 5 cools first, cell 1 follows shortly after.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 smtClean="0"/>
              <a:t>The top of cells 5 and 1 cool next.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 smtClean="0"/>
              <a:t>The top of cell 9 cools last, significantly later.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3200" dirty="0"/>
          </a:p>
        </p:txBody>
      </p:sp>
      <p:sp>
        <p:nvSpPr>
          <p:cNvPr id="13" name="Right Arrow 12"/>
          <p:cNvSpPr/>
          <p:nvPr/>
        </p:nvSpPr>
        <p:spPr>
          <a:xfrm rot="15233386">
            <a:off x="4941456" y="2792784"/>
            <a:ext cx="852886" cy="178810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/>
          <p:cNvSpPr/>
          <p:nvPr/>
        </p:nvSpPr>
        <p:spPr>
          <a:xfrm rot="6522877">
            <a:off x="5273750" y="1421651"/>
            <a:ext cx="596748" cy="265581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4810125" y="3215759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Helium Inlet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203079" y="955665"/>
            <a:ext cx="1019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Chimney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38125" y="1499157"/>
            <a:ext cx="2152650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The time it takes between the first sensor going through T</a:t>
            </a:r>
            <a:r>
              <a:rPr lang="en-US" baseline="-25000" dirty="0" smtClean="0"/>
              <a:t>C</a:t>
            </a:r>
            <a:r>
              <a:rPr lang="en-US" dirty="0" smtClean="0"/>
              <a:t> and a given sensor going through T</a:t>
            </a:r>
            <a:r>
              <a:rPr lang="en-US" baseline="-25000" dirty="0" smtClean="0"/>
              <a:t>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8654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400" dirty="0" smtClean="0"/>
              <a:t>Q</a:t>
            </a:r>
            <a:r>
              <a:rPr lang="en-US" sz="3400" baseline="-25000" dirty="0" smtClean="0"/>
              <a:t>0</a:t>
            </a:r>
            <a:r>
              <a:rPr lang="en-US" sz="3400" dirty="0" smtClean="0"/>
              <a:t> vs E Dependence on Gradient</a:t>
            </a:r>
            <a:endParaRPr lang="en-US" sz="3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6749" y="903883"/>
            <a:ext cx="5910501" cy="443159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1687" y="5335480"/>
            <a:ext cx="824062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 smtClean="0">
                <a:solidFill>
                  <a:srgbClr val="FF0000"/>
                </a:solidFill>
              </a:rPr>
              <a:t>Larger transverse temperature gradients result in higher Q</a:t>
            </a:r>
            <a:r>
              <a:rPr lang="en-US" sz="3200" b="1" baseline="-25000" dirty="0" smtClean="0">
                <a:solidFill>
                  <a:srgbClr val="FF0000"/>
                </a:solidFill>
              </a:rPr>
              <a:t>0</a:t>
            </a:r>
            <a:r>
              <a:rPr lang="en-US" sz="3200" b="1" dirty="0" smtClean="0">
                <a:solidFill>
                  <a:srgbClr val="FF0000"/>
                </a:solidFill>
              </a:rPr>
              <a:t> </a:t>
            </a:r>
            <a:r>
              <a:rPr lang="en-US" sz="3200" dirty="0" smtClean="0"/>
              <a:t>(lower residual resistance)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85265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</a:t>
            </a:r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52314"/>
            <a:ext cx="8229600" cy="5314950"/>
          </a:xfrm>
        </p:spPr>
        <p:txBody>
          <a:bodyPr/>
          <a:lstStyle/>
          <a:p>
            <a:r>
              <a:rPr lang="en-US" sz="3100" dirty="0" smtClean="0">
                <a:solidFill>
                  <a:schemeClr val="bg1">
                    <a:lumMod val="65000"/>
                  </a:schemeClr>
                </a:solidFill>
              </a:rPr>
              <a:t>Trapped flux contributes stronger to residual losses in nitrogen-doped cavities than in EP+120</a:t>
            </a:r>
            <a:r>
              <a:rPr lang="en-US" sz="3100" baseline="30000" dirty="0" smtClean="0">
                <a:solidFill>
                  <a:schemeClr val="bg1">
                    <a:lumMod val="65000"/>
                  </a:schemeClr>
                </a:solidFill>
              </a:rPr>
              <a:t>o</a:t>
            </a:r>
            <a:r>
              <a:rPr lang="en-US" sz="3100" dirty="0" smtClean="0">
                <a:solidFill>
                  <a:schemeClr val="bg1">
                    <a:lumMod val="65000"/>
                  </a:schemeClr>
                </a:solidFill>
              </a:rPr>
              <a:t>C baked cavities.</a:t>
            </a:r>
          </a:p>
          <a:p>
            <a:r>
              <a:rPr lang="en-US" sz="3100" dirty="0" smtClean="0">
                <a:solidFill>
                  <a:schemeClr val="bg1">
                    <a:lumMod val="65000"/>
                  </a:schemeClr>
                </a:solidFill>
              </a:rPr>
              <a:t>Large spatial temperature gradients at the transition temperature reduce flux trapping, which can mitigate the above effect.</a:t>
            </a:r>
          </a:p>
          <a:p>
            <a:r>
              <a:rPr lang="en-US" sz="3100" dirty="0" smtClean="0"/>
              <a:t>Thermal currents exist and can have an impact on cavity Q</a:t>
            </a:r>
            <a:r>
              <a:rPr lang="en-US" sz="3100" baseline="-25000" dirty="0" smtClean="0"/>
              <a:t>0</a:t>
            </a:r>
            <a:r>
              <a:rPr lang="en-US" sz="3100" dirty="0" smtClean="0"/>
              <a:t>.</a:t>
            </a:r>
          </a:p>
          <a:p>
            <a:r>
              <a:rPr lang="en-US" sz="3100" dirty="0" smtClean="0">
                <a:solidFill>
                  <a:schemeClr val="bg1">
                    <a:lumMod val="65000"/>
                  </a:schemeClr>
                </a:solidFill>
              </a:rPr>
              <a:t>Practical Advice:</a:t>
            </a:r>
          </a:p>
          <a:p>
            <a:pPr lvl="1"/>
            <a:r>
              <a:rPr lang="en-US" sz="2700" dirty="0" smtClean="0">
                <a:solidFill>
                  <a:schemeClr val="bg1">
                    <a:lumMod val="65000"/>
                  </a:schemeClr>
                </a:solidFill>
              </a:rPr>
              <a:t>For best performance in cryomodule, cool down cavities with large transverse temperature gradients and small longitudinal temperature gradients.</a:t>
            </a:r>
          </a:p>
          <a:p>
            <a:pPr lvl="1"/>
            <a:endParaRPr lang="en-US" sz="2700" dirty="0"/>
          </a:p>
        </p:txBody>
      </p:sp>
    </p:spTree>
    <p:extLst>
      <p:ext uri="{BB962C8B-B14F-4D97-AF65-F5344CB8AC3E}">
        <p14:creationId xmlns:p14="http://schemas.microsoft.com/office/powerpoint/2010/main" val="2609746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Heater Studies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25374"/>
            <a:ext cx="8229600" cy="5314950"/>
          </a:xfrm>
        </p:spPr>
        <p:txBody>
          <a:bodyPr/>
          <a:lstStyle/>
          <a:p>
            <a:r>
              <a:rPr lang="en-US" dirty="0" smtClean="0"/>
              <a:t>A </a:t>
            </a:r>
            <a:r>
              <a:rPr lang="en-US" b="1" dirty="0" smtClean="0"/>
              <a:t>heater</a:t>
            </a:r>
            <a:r>
              <a:rPr lang="en-US" dirty="0" smtClean="0"/>
              <a:t> was installed on one cell 9 beam tube in order to </a:t>
            </a:r>
            <a:r>
              <a:rPr lang="en-US" b="1" dirty="0" smtClean="0"/>
              <a:t>induce a large longitudinal thermal gradient.</a:t>
            </a:r>
          </a:p>
          <a:p>
            <a:pPr lvl="1"/>
            <a:r>
              <a:rPr lang="en-US" dirty="0" smtClean="0"/>
              <a:t>Hope was that this will reduce flux trapping and improve Q</a:t>
            </a:r>
            <a:r>
              <a:rPr lang="en-US" baseline="-25000" dirty="0" smtClean="0"/>
              <a:t>0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880" r="2559" b="42588"/>
          <a:stretch/>
        </p:blipFill>
        <p:spPr bwMode="auto">
          <a:xfrm>
            <a:off x="2740320" y="3285650"/>
            <a:ext cx="6175080" cy="175401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7" name="Picture 6" descr="IMG_8761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06" y="3988805"/>
            <a:ext cx="2490239" cy="1867679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V="1">
            <a:off x="1270000" y="4216400"/>
            <a:ext cx="2223911" cy="55879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2652889" y="5048044"/>
            <a:ext cx="14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Heat this end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977467" y="5048044"/>
            <a:ext cx="1917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Cool from this end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328356" y="5542893"/>
            <a:ext cx="1101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>
                <a:solidFill>
                  <a:srgbClr val="0070C0"/>
                </a:solidFill>
              </a:rPr>
              <a:t>Cryo</a:t>
            </a:r>
            <a:r>
              <a:rPr lang="en-US" b="1" dirty="0" smtClean="0">
                <a:solidFill>
                  <a:srgbClr val="0070C0"/>
                </a:solidFill>
              </a:rPr>
              <a:t> inlet</a:t>
            </a:r>
            <a:endParaRPr lang="en-US" b="1" dirty="0">
              <a:solidFill>
                <a:srgbClr val="0070C0"/>
              </a:solidFill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5723467" y="4673600"/>
            <a:ext cx="451555" cy="931333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3417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</a:t>
            </a:r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52314"/>
            <a:ext cx="8229600" cy="5314950"/>
          </a:xfrm>
        </p:spPr>
        <p:txBody>
          <a:bodyPr/>
          <a:lstStyle/>
          <a:p>
            <a:r>
              <a:rPr lang="en-US" sz="3100" dirty="0" smtClean="0"/>
              <a:t>Trapped flux contributes stronger to residual losses in nitrogen-doped cavities than in EP+120</a:t>
            </a:r>
            <a:r>
              <a:rPr lang="en-US" sz="3100" baseline="30000" dirty="0" smtClean="0"/>
              <a:t>o</a:t>
            </a:r>
            <a:r>
              <a:rPr lang="en-US" sz="3100" dirty="0" smtClean="0"/>
              <a:t>C baked cavities.</a:t>
            </a:r>
          </a:p>
          <a:p>
            <a:r>
              <a:rPr lang="en-US" sz="3100" dirty="0" smtClean="0"/>
              <a:t>Large spatial temperature gradients at the transition temperature reduce flux trapping, which can mitigate the above effect.</a:t>
            </a:r>
          </a:p>
          <a:p>
            <a:r>
              <a:rPr lang="en-US" sz="3100" dirty="0" smtClean="0"/>
              <a:t>Thermal currents exist and can have an impact on cavity Q</a:t>
            </a:r>
            <a:r>
              <a:rPr lang="en-US" sz="3100" baseline="-25000" dirty="0" smtClean="0"/>
              <a:t>0</a:t>
            </a:r>
            <a:r>
              <a:rPr lang="en-US" sz="3100" dirty="0" smtClean="0"/>
              <a:t>.</a:t>
            </a:r>
          </a:p>
          <a:p>
            <a:r>
              <a:rPr lang="en-US" sz="3100" dirty="0" smtClean="0"/>
              <a:t>Practical Advice:</a:t>
            </a:r>
          </a:p>
          <a:p>
            <a:pPr lvl="1"/>
            <a:r>
              <a:rPr lang="en-US" sz="2700" dirty="0" smtClean="0"/>
              <a:t>For best performance in cryomodule, cool down cavities with large transverse temperature gradients and small longitudinal temperature gradients.</a:t>
            </a:r>
          </a:p>
          <a:p>
            <a:pPr lvl="1"/>
            <a:endParaRPr lang="en-US" sz="2700" dirty="0"/>
          </a:p>
        </p:txBody>
      </p:sp>
    </p:spTree>
    <p:extLst>
      <p:ext uri="{BB962C8B-B14F-4D97-AF65-F5344CB8AC3E}">
        <p14:creationId xmlns:p14="http://schemas.microsoft.com/office/powerpoint/2010/main" val="620431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-90304"/>
            <a:ext cx="8229600" cy="1143000"/>
          </a:xfrm>
        </p:spPr>
        <p:txBody>
          <a:bodyPr/>
          <a:lstStyle/>
          <a:p>
            <a:r>
              <a:rPr lang="en-US" sz="2800" dirty="0" smtClean="0"/>
              <a:t>Fast Cool-Down with and without </a:t>
            </a:r>
            <a:br>
              <a:rPr lang="en-US" sz="2800" dirty="0" smtClean="0"/>
            </a:br>
            <a:r>
              <a:rPr lang="en-US" sz="2800" dirty="0" smtClean="0"/>
              <a:t>Beam Tube Heater</a:t>
            </a:r>
            <a:endParaRPr lang="en-US" sz="2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77" y="3217184"/>
            <a:ext cx="3834020" cy="144042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5263" y="3217184"/>
            <a:ext cx="3834020" cy="144042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77" y="4815476"/>
            <a:ext cx="3834020" cy="140705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5263" y="4832617"/>
            <a:ext cx="3834020" cy="137277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380931" y="867747"/>
            <a:ext cx="1670179" cy="382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Without Heater</a:t>
            </a:r>
            <a:endParaRPr lang="en-US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5807183" y="880188"/>
            <a:ext cx="1670179" cy="382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With Heater</a:t>
            </a:r>
            <a:endParaRPr lang="en-US" b="1" dirty="0"/>
          </a:p>
        </p:txBody>
      </p:sp>
      <p:sp>
        <p:nvSpPr>
          <p:cNvPr id="17" name="Oval 16"/>
          <p:cNvSpPr/>
          <p:nvPr/>
        </p:nvSpPr>
        <p:spPr>
          <a:xfrm>
            <a:off x="3325412" y="2472677"/>
            <a:ext cx="646924" cy="261257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7912359" y="2467032"/>
            <a:ext cx="646924" cy="261257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/>
          <p:cNvCxnSpPr>
            <a:endCxn id="17" idx="5"/>
          </p:cNvCxnSpPr>
          <p:nvPr/>
        </p:nvCxnSpPr>
        <p:spPr>
          <a:xfrm flipH="1" flipV="1">
            <a:off x="3877596" y="2695674"/>
            <a:ext cx="2163025" cy="1590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619517" y="2830710"/>
            <a:ext cx="3513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Larger longitudinal (horizontal) </a:t>
            </a:r>
            <a:r>
              <a:rPr lang="en-US" b="1" dirty="0" smtClean="0">
                <a:sym typeface="Symbol" panose="05050102010706020507" pitchFamily="18" charset="2"/>
              </a:rPr>
              <a:t>T!</a:t>
            </a:r>
            <a:endParaRPr lang="en-US" b="1" dirty="0"/>
          </a:p>
        </p:txBody>
      </p:sp>
      <p:cxnSp>
        <p:nvCxnSpPr>
          <p:cNvPr id="22" name="Straight Arrow Connector 21"/>
          <p:cNvCxnSpPr/>
          <p:nvPr/>
        </p:nvCxnSpPr>
        <p:spPr>
          <a:xfrm flipV="1">
            <a:off x="6145047" y="2637121"/>
            <a:ext cx="1719942" cy="21052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77" y="1215482"/>
            <a:ext cx="3834020" cy="144042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5263" y="1215481"/>
            <a:ext cx="3834020" cy="1440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189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Heater Studies, cont.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3281921"/>
              </p:ext>
            </p:extLst>
          </p:nvPr>
        </p:nvGraphicFramePr>
        <p:xfrm>
          <a:off x="120536" y="811763"/>
          <a:ext cx="8902929" cy="18762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7225"/>
                <a:gridCol w="865505"/>
                <a:gridCol w="1009904"/>
                <a:gridCol w="673418"/>
                <a:gridCol w="709127"/>
                <a:gridCol w="737118"/>
                <a:gridCol w="718457"/>
                <a:gridCol w="1086168"/>
                <a:gridCol w="1115857"/>
                <a:gridCol w="1330150"/>
              </a:tblGrid>
              <a:tr h="87707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Cool</a:t>
                      </a:r>
                      <a:br>
                        <a:rPr lang="en-US" sz="1400" dirty="0" smtClean="0"/>
                      </a:br>
                      <a:r>
                        <a:rPr lang="en-US" sz="1400" dirty="0" smtClean="0"/>
                        <a:t>Down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Solenoid</a:t>
                      </a:r>
                      <a:br>
                        <a:rPr lang="en-US" sz="1400" dirty="0" smtClean="0"/>
                      </a:br>
                      <a:r>
                        <a:rPr lang="en-US" sz="1400" dirty="0" smtClean="0"/>
                        <a:t> On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Heater</a:t>
                      </a:r>
                      <a:br>
                        <a:rPr lang="en-US" sz="1400" dirty="0" smtClean="0"/>
                      </a:br>
                      <a:r>
                        <a:rPr lang="en-US" sz="1400" dirty="0" smtClean="0"/>
                        <a:t>Used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400" dirty="0" smtClean="0"/>
                        <a:t>Δ</a:t>
                      </a:r>
                      <a:r>
                        <a:rPr lang="en-US" sz="1400" dirty="0" err="1" smtClean="0"/>
                        <a:t>T</a:t>
                      </a:r>
                      <a:r>
                        <a:rPr lang="en-US" sz="1400" baseline="-25000" dirty="0" err="1" smtClean="0"/>
                        <a:t>long</a:t>
                      </a:r>
                      <a:r>
                        <a:rPr lang="en-US" sz="1400" baseline="-25000" dirty="0" smtClean="0"/>
                        <a:t> </a:t>
                      </a:r>
                      <a:br>
                        <a:rPr lang="en-US" sz="1400" baseline="-25000" dirty="0" smtClean="0"/>
                      </a:br>
                      <a:r>
                        <a:rPr lang="en-US" sz="1400" baseline="0" dirty="0" smtClean="0"/>
                        <a:t>[K]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400" dirty="0" smtClean="0"/>
                        <a:t>Δ</a:t>
                      </a:r>
                      <a:r>
                        <a:rPr lang="en-US" sz="1400" dirty="0" err="1" smtClean="0"/>
                        <a:t>T</a:t>
                      </a:r>
                      <a:r>
                        <a:rPr lang="en-US" sz="1400" baseline="-25000" dirty="0" err="1" smtClean="0"/>
                        <a:t>trans</a:t>
                      </a:r>
                      <a:r>
                        <a:rPr lang="en-US" sz="1400" baseline="0" dirty="0" smtClean="0"/>
                        <a:t> </a:t>
                      </a:r>
                      <a:br>
                        <a:rPr lang="en-US" sz="1400" baseline="0" dirty="0" smtClean="0"/>
                      </a:br>
                      <a:r>
                        <a:rPr lang="en-US" sz="1400" baseline="0" dirty="0" smtClean="0"/>
                        <a:t>[K]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 smtClean="0"/>
                        <a:t>B</a:t>
                      </a:r>
                      <a:r>
                        <a:rPr lang="en-US" sz="1400" baseline="-25000" dirty="0" err="1" smtClean="0"/>
                        <a:t>long</a:t>
                      </a:r>
                      <a:r>
                        <a:rPr lang="en-US" sz="1400" baseline="0" dirty="0" smtClean="0"/>
                        <a:t> </a:t>
                      </a:r>
                      <a:br>
                        <a:rPr lang="en-US" sz="1400" baseline="0" dirty="0" smtClean="0"/>
                      </a:br>
                      <a:r>
                        <a:rPr lang="en-US" sz="1400" baseline="0" dirty="0" smtClean="0"/>
                        <a:t>(10 K)</a:t>
                      </a:r>
                      <a:br>
                        <a:rPr lang="en-US" sz="1400" baseline="0" dirty="0" smtClean="0"/>
                      </a:br>
                      <a:r>
                        <a:rPr lang="en-US" sz="1400" baseline="0" dirty="0" smtClean="0"/>
                        <a:t>[</a:t>
                      </a:r>
                      <a:r>
                        <a:rPr lang="en-US" sz="1400" baseline="0" dirty="0" err="1" smtClean="0"/>
                        <a:t>mG</a:t>
                      </a:r>
                      <a:r>
                        <a:rPr lang="en-US" sz="1400" baseline="0" dirty="0" smtClean="0"/>
                        <a:t>]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 smtClean="0"/>
                        <a:t>B</a:t>
                      </a:r>
                      <a:r>
                        <a:rPr lang="en-US" sz="1400" baseline="-25000" dirty="0" err="1" smtClean="0"/>
                        <a:t>perp</a:t>
                      </a:r>
                      <a:r>
                        <a:rPr lang="en-US" sz="1400" baseline="-25000" dirty="0" smtClean="0"/>
                        <a:t> </a:t>
                      </a:r>
                      <a:br>
                        <a:rPr lang="en-US" sz="1400" baseline="-25000" dirty="0" smtClean="0"/>
                      </a:br>
                      <a:r>
                        <a:rPr lang="en-US" sz="1400" baseline="0" dirty="0" smtClean="0"/>
                        <a:t>(10 K) </a:t>
                      </a:r>
                      <a:br>
                        <a:rPr lang="en-US" sz="1400" baseline="0" dirty="0" smtClean="0"/>
                      </a:br>
                      <a:r>
                        <a:rPr lang="en-US" sz="1400" baseline="0" dirty="0" smtClean="0"/>
                        <a:t>[</a:t>
                      </a:r>
                      <a:r>
                        <a:rPr lang="en-US" sz="1400" baseline="0" dirty="0" err="1" smtClean="0"/>
                        <a:t>mG</a:t>
                      </a:r>
                      <a:r>
                        <a:rPr lang="en-US" sz="1400" baseline="0" dirty="0" smtClean="0"/>
                        <a:t>]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Q</a:t>
                      </a:r>
                      <a:r>
                        <a:rPr lang="en-US" sz="1400" baseline="-25000" dirty="0" smtClean="0"/>
                        <a:t>0 </a:t>
                      </a:r>
                      <a:br>
                        <a:rPr lang="en-US" sz="1400" baseline="-25000" dirty="0" smtClean="0"/>
                      </a:br>
                      <a:r>
                        <a:rPr lang="en-US" sz="1400" baseline="0" dirty="0" smtClean="0"/>
                        <a:t>(2 K, </a:t>
                      </a:r>
                      <a:br>
                        <a:rPr lang="en-US" sz="1400" baseline="0" dirty="0" smtClean="0"/>
                      </a:br>
                      <a:r>
                        <a:rPr lang="en-US" sz="1400" baseline="0" dirty="0" smtClean="0"/>
                        <a:t>16 MV/m)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 smtClean="0"/>
                        <a:t>R</a:t>
                      </a:r>
                      <a:r>
                        <a:rPr lang="en-US" sz="1400" baseline="-25000" dirty="0" err="1" smtClean="0"/>
                        <a:t>res</a:t>
                      </a:r>
                      <a:r>
                        <a:rPr lang="en-US" sz="1400" baseline="0" dirty="0" smtClean="0"/>
                        <a:t> </a:t>
                      </a:r>
                      <a:br>
                        <a:rPr lang="en-US" sz="1400" baseline="0" dirty="0" smtClean="0"/>
                      </a:br>
                      <a:r>
                        <a:rPr lang="en-US" sz="1400" baseline="0" dirty="0" smtClean="0"/>
                        <a:t>(16 MV/m) </a:t>
                      </a:r>
                      <a:br>
                        <a:rPr lang="en-US" sz="1400" baseline="0" dirty="0" smtClean="0"/>
                      </a:br>
                      <a:r>
                        <a:rPr lang="en-US" sz="1400" baseline="0" dirty="0" smtClean="0"/>
                        <a:t>[n</a:t>
                      </a:r>
                      <a:r>
                        <a:rPr lang="el-GR" sz="1400" baseline="0" dirty="0" smtClean="0"/>
                        <a:t>Ω</a:t>
                      </a:r>
                      <a:r>
                        <a:rPr lang="en-US" sz="1400" baseline="0" dirty="0" smtClean="0"/>
                        <a:t>]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R</a:t>
                      </a:r>
                      <a:r>
                        <a:rPr lang="en-US" sz="1400" baseline="-25000" dirty="0" smtClean="0"/>
                        <a:t>BCS</a:t>
                      </a:r>
                      <a:r>
                        <a:rPr lang="en-US" sz="1400" baseline="0" dirty="0" smtClean="0"/>
                        <a:t> </a:t>
                      </a:r>
                      <a:br>
                        <a:rPr lang="en-US" sz="1400" baseline="0" dirty="0" smtClean="0"/>
                      </a:br>
                      <a:r>
                        <a:rPr lang="en-US" sz="1400" baseline="0" dirty="0" smtClean="0"/>
                        <a:t>(16 MV/m)</a:t>
                      </a:r>
                      <a:br>
                        <a:rPr lang="en-US" sz="1400" baseline="0" dirty="0" smtClean="0"/>
                      </a:br>
                      <a:r>
                        <a:rPr lang="en-US" sz="1400" baseline="0" dirty="0" smtClean="0"/>
                        <a:t>[n</a:t>
                      </a:r>
                      <a:r>
                        <a:rPr lang="el-GR" sz="1400" baseline="0" dirty="0" smtClean="0"/>
                        <a:t>Ω</a:t>
                      </a:r>
                      <a:r>
                        <a:rPr lang="en-US" sz="1400" baseline="0" dirty="0" smtClean="0"/>
                        <a:t>]</a:t>
                      </a:r>
                      <a:endParaRPr lang="en-US" sz="1400" dirty="0"/>
                    </a:p>
                  </a:txBody>
                  <a:tcPr anchor="ctr"/>
                </a:tc>
              </a:tr>
              <a:tr h="35637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Fast 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No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No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6.8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8.9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1.2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0.3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 smtClean="0"/>
                        <a:t>2.7x10</a:t>
                      </a:r>
                      <a:r>
                        <a:rPr lang="en-US" sz="1400" b="1" baseline="30000" dirty="0" smtClean="0"/>
                        <a:t>10</a:t>
                      </a:r>
                      <a:endParaRPr lang="en-US" sz="1400" b="1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4.5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5.8</a:t>
                      </a:r>
                      <a:endParaRPr lang="en-US" sz="1400" dirty="0"/>
                    </a:p>
                  </a:txBody>
                  <a:tcPr/>
                </a:tc>
              </a:tr>
              <a:tr h="322502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Fast 4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No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Yes, 50 W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21.8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32.5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2.5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50.3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 smtClean="0"/>
                        <a:t>2.1x10</a:t>
                      </a:r>
                      <a:r>
                        <a:rPr lang="en-US" sz="1400" b="1" baseline="30000" dirty="0" smtClean="0"/>
                        <a:t>10</a:t>
                      </a:r>
                      <a:endParaRPr lang="en-US" sz="1400" b="1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7.3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6.0</a:t>
                      </a:r>
                      <a:endParaRPr lang="en-US" sz="1400" dirty="0"/>
                    </a:p>
                  </a:txBody>
                  <a:tcPr/>
                </a:tc>
              </a:tr>
              <a:tr h="320323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Fast 6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No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Yes, 100 W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29.4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39.4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3.1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62.8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 smtClean="0"/>
                        <a:t>1.5x10</a:t>
                      </a:r>
                      <a:r>
                        <a:rPr lang="en-US" sz="1400" b="1" baseline="30000" dirty="0" smtClean="0"/>
                        <a:t>10</a:t>
                      </a:r>
                      <a:endParaRPr lang="en-US" sz="1400" b="1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11.9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6.3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246" y="2744389"/>
            <a:ext cx="5486397" cy="411361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079067" y="3313289"/>
            <a:ext cx="2714977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Experiment: </a:t>
            </a:r>
          </a:p>
          <a:p>
            <a:endParaRPr lang="en-US" sz="2000" b="1" dirty="0" smtClean="0">
              <a:solidFill>
                <a:srgbClr val="FF0000"/>
              </a:solidFill>
            </a:endParaRPr>
          </a:p>
          <a:p>
            <a:r>
              <a:rPr lang="en-US" sz="2400" b="1" dirty="0" smtClean="0">
                <a:solidFill>
                  <a:srgbClr val="FF0000"/>
                </a:solidFill>
              </a:rPr>
              <a:t>Larger longitudinal </a:t>
            </a:r>
            <a:r>
              <a:rPr lang="en-US" sz="2400" b="1" dirty="0" smtClean="0">
                <a:solidFill>
                  <a:srgbClr val="FF0000"/>
                </a:solidFill>
                <a:sym typeface="Symbol" panose="05050102010706020507" pitchFamily="18" charset="2"/>
              </a:rPr>
              <a:t></a:t>
            </a:r>
            <a:r>
              <a:rPr lang="en-US" sz="2400" b="1" dirty="0" smtClean="0">
                <a:solidFill>
                  <a:srgbClr val="FF0000"/>
                </a:solidFill>
              </a:rPr>
              <a:t>T gives </a:t>
            </a:r>
            <a:r>
              <a:rPr lang="en-US" sz="2400" b="1" u="sng" dirty="0" smtClean="0">
                <a:solidFill>
                  <a:srgbClr val="FF0000"/>
                </a:solidFill>
              </a:rPr>
              <a:t>lower</a:t>
            </a:r>
            <a:r>
              <a:rPr lang="en-US" sz="2400" b="1" dirty="0" smtClean="0">
                <a:solidFill>
                  <a:srgbClr val="FF0000"/>
                </a:solidFill>
              </a:rPr>
              <a:t> Q</a:t>
            </a:r>
            <a:r>
              <a:rPr lang="en-US" sz="2400" b="1" baseline="-25000" dirty="0" smtClean="0">
                <a:solidFill>
                  <a:srgbClr val="FF0000"/>
                </a:solidFill>
              </a:rPr>
              <a:t>0 </a:t>
            </a:r>
            <a:r>
              <a:rPr lang="en-US" sz="2400" b="1" dirty="0" smtClean="0">
                <a:solidFill>
                  <a:srgbClr val="FF0000"/>
                </a:solidFill>
              </a:rPr>
              <a:t>in a </a:t>
            </a:r>
            <a:r>
              <a:rPr lang="en-US" sz="2400" b="1" dirty="0" err="1" smtClean="0">
                <a:solidFill>
                  <a:srgbClr val="FF0000"/>
                </a:solidFill>
              </a:rPr>
              <a:t>cryomodule</a:t>
            </a:r>
            <a:r>
              <a:rPr lang="en-US" sz="2400" b="1" dirty="0" smtClean="0">
                <a:solidFill>
                  <a:srgbClr val="FF0000"/>
                </a:solidFill>
              </a:rPr>
              <a:t>!</a:t>
            </a:r>
            <a:endParaRPr 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2971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b="1" dirty="0" smtClean="0"/>
          </a:p>
          <a:p>
            <a:pPr marL="0" indent="0">
              <a:buNone/>
            </a:pPr>
            <a:r>
              <a:rPr lang="en-US" sz="4000" b="1" dirty="0" smtClean="0">
                <a:solidFill>
                  <a:srgbClr val="00B050"/>
                </a:solidFill>
              </a:rPr>
              <a:t>What we’ve seen so far:</a:t>
            </a:r>
          </a:p>
          <a:p>
            <a:pPr lvl="1"/>
            <a:r>
              <a:rPr lang="en-US" sz="35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Transverse </a:t>
            </a:r>
            <a:r>
              <a:rPr lang="en-US" sz="35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gradients are good.</a:t>
            </a:r>
          </a:p>
          <a:p>
            <a:pPr lvl="1"/>
            <a:r>
              <a:rPr lang="en-US" sz="3500" b="1" dirty="0" smtClean="0">
                <a:solidFill>
                  <a:srgbClr val="FF0000"/>
                </a:solidFill>
              </a:rPr>
              <a:t>Longitudinal gradients are bad.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6000" b="1" dirty="0" smtClean="0">
                <a:solidFill>
                  <a:srgbClr val="FF0000"/>
                </a:solidFill>
              </a:rPr>
              <a:t>Why?</a:t>
            </a:r>
          </a:p>
        </p:txBody>
      </p:sp>
    </p:spTree>
    <p:extLst>
      <p:ext uri="{BB962C8B-B14F-4D97-AF65-F5344CB8AC3E}">
        <p14:creationId xmlns:p14="http://schemas.microsoft.com/office/powerpoint/2010/main" val="22537713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-90304"/>
            <a:ext cx="8229600" cy="1143000"/>
          </a:xfrm>
        </p:spPr>
        <p:txBody>
          <a:bodyPr/>
          <a:lstStyle/>
          <a:p>
            <a:r>
              <a:rPr lang="en-US" sz="2800" dirty="0" smtClean="0"/>
              <a:t>Fast Cool-Down with and without </a:t>
            </a:r>
            <a:br>
              <a:rPr lang="en-US" sz="2800" dirty="0" smtClean="0"/>
            </a:br>
            <a:r>
              <a:rPr lang="en-US" sz="2800" dirty="0" smtClean="0"/>
              <a:t>Beam Tube Heater</a:t>
            </a:r>
            <a:endParaRPr lang="en-US" sz="2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77" y="3217184"/>
            <a:ext cx="3834020" cy="144042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5263" y="3217184"/>
            <a:ext cx="3834020" cy="144042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77" y="4815476"/>
            <a:ext cx="3834020" cy="140705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5263" y="4832617"/>
            <a:ext cx="3834020" cy="137277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380931" y="867747"/>
            <a:ext cx="1670179" cy="382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Without Heater</a:t>
            </a:r>
            <a:endParaRPr lang="en-US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5807183" y="880188"/>
            <a:ext cx="22135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With 50 W Heater</a:t>
            </a:r>
            <a:endParaRPr lang="en-US" b="1" dirty="0"/>
          </a:p>
        </p:txBody>
      </p:sp>
      <p:sp>
        <p:nvSpPr>
          <p:cNvPr id="12" name="Oval 11"/>
          <p:cNvSpPr/>
          <p:nvPr/>
        </p:nvSpPr>
        <p:spPr>
          <a:xfrm>
            <a:off x="3310933" y="6050968"/>
            <a:ext cx="646924" cy="26125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7840824" y="6050967"/>
            <a:ext cx="646924" cy="26125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/>
          <p:cNvCxnSpPr>
            <a:endCxn id="12" idx="5"/>
          </p:cNvCxnSpPr>
          <p:nvPr/>
        </p:nvCxnSpPr>
        <p:spPr>
          <a:xfrm flipH="1" flipV="1">
            <a:off x="3863117" y="6273965"/>
            <a:ext cx="2163025" cy="1590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6120882" y="6222533"/>
            <a:ext cx="1719942" cy="21052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3900198" y="6381432"/>
            <a:ext cx="4587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Large difference in transverse magnetic field!</a:t>
            </a:r>
            <a:endParaRPr lang="en-US" b="1" dirty="0"/>
          </a:p>
        </p:txBody>
      </p:sp>
      <p:sp>
        <p:nvSpPr>
          <p:cNvPr id="17" name="Oval 16"/>
          <p:cNvSpPr/>
          <p:nvPr/>
        </p:nvSpPr>
        <p:spPr>
          <a:xfrm>
            <a:off x="3325412" y="2472677"/>
            <a:ext cx="646924" cy="261257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7912359" y="2467032"/>
            <a:ext cx="646924" cy="261257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/>
          <p:cNvCxnSpPr>
            <a:endCxn id="17" idx="5"/>
          </p:cNvCxnSpPr>
          <p:nvPr/>
        </p:nvCxnSpPr>
        <p:spPr>
          <a:xfrm flipH="1" flipV="1">
            <a:off x="3877596" y="2695674"/>
            <a:ext cx="2163025" cy="1590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619517" y="2830710"/>
            <a:ext cx="3513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Larger longitudinal (horizontal) </a:t>
            </a:r>
            <a:r>
              <a:rPr lang="en-US" b="1" dirty="0" smtClean="0">
                <a:sym typeface="Symbol" panose="05050102010706020507" pitchFamily="18" charset="2"/>
              </a:rPr>
              <a:t>T</a:t>
            </a:r>
            <a:endParaRPr lang="en-US" b="1" dirty="0"/>
          </a:p>
        </p:txBody>
      </p:sp>
      <p:cxnSp>
        <p:nvCxnSpPr>
          <p:cNvPr id="22" name="Straight Arrow Connector 21"/>
          <p:cNvCxnSpPr/>
          <p:nvPr/>
        </p:nvCxnSpPr>
        <p:spPr>
          <a:xfrm flipV="1">
            <a:off x="6145047" y="2637121"/>
            <a:ext cx="1719942" cy="21052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77" y="1215482"/>
            <a:ext cx="3834020" cy="144042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5263" y="1215481"/>
            <a:ext cx="3834020" cy="1440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105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4756" y="112890"/>
            <a:ext cx="8489244" cy="1143000"/>
          </a:xfrm>
        </p:spPr>
        <p:txBody>
          <a:bodyPr/>
          <a:lstStyle/>
          <a:p>
            <a:r>
              <a:rPr lang="en-US" sz="3200" dirty="0" smtClean="0"/>
              <a:t>Heater Studies: Why Q</a:t>
            </a:r>
            <a:r>
              <a:rPr lang="en-US" sz="3200" baseline="-25000" dirty="0" smtClean="0"/>
              <a:t>0</a:t>
            </a:r>
            <a:r>
              <a:rPr lang="en-US" sz="3200" dirty="0" smtClean="0"/>
              <a:t> went down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25374"/>
            <a:ext cx="8359422" cy="5314950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Larger horizontal temperature gradient</a:t>
            </a:r>
            <a:r>
              <a:rPr lang="en-US" dirty="0" smtClean="0"/>
              <a:t>:</a:t>
            </a:r>
          </a:p>
          <a:p>
            <a:pPr>
              <a:buFont typeface="Symbol" panose="05050102010706020507" pitchFamily="18" charset="2"/>
              <a:buChar char="Þ"/>
            </a:pPr>
            <a:r>
              <a:rPr lang="en-US" dirty="0" smtClean="0"/>
              <a:t> Horizontal </a:t>
            </a:r>
            <a:r>
              <a:rPr lang="en-US" dirty="0" smtClean="0">
                <a:sym typeface="Symbol" panose="05050102010706020507" pitchFamily="18" charset="2"/>
              </a:rPr>
              <a:t></a:t>
            </a:r>
            <a:r>
              <a:rPr lang="en-US" dirty="0" smtClean="0"/>
              <a:t>T drives </a:t>
            </a:r>
            <a:r>
              <a:rPr lang="en-US" b="1" dirty="0" smtClean="0"/>
              <a:t>thermal current</a:t>
            </a:r>
          </a:p>
          <a:p>
            <a:pPr marL="0" indent="0">
              <a:buNone/>
            </a:pPr>
            <a:endParaRPr lang="en-US" dirty="0" smtClean="0"/>
          </a:p>
          <a:p>
            <a:pPr marL="569913" indent="-569913">
              <a:buFont typeface="Symbol" panose="05050102010706020507" pitchFamily="18" charset="2"/>
              <a:buChar char="Þ"/>
            </a:pPr>
            <a:r>
              <a:rPr lang="en-US" dirty="0" smtClean="0"/>
              <a:t>Current produces </a:t>
            </a:r>
            <a:r>
              <a:rPr lang="en-US" b="1" dirty="0" smtClean="0"/>
              <a:t>large transverse magnetic field</a:t>
            </a:r>
          </a:p>
          <a:p>
            <a:pPr marL="514350" indent="-514350">
              <a:buFont typeface="Symbol" panose="05050102010706020507" pitchFamily="18" charset="2"/>
              <a:buChar char="Þ"/>
            </a:pPr>
            <a:r>
              <a:rPr lang="en-US" b="1" dirty="0" smtClean="0">
                <a:solidFill>
                  <a:srgbClr val="00B050"/>
                </a:solidFill>
              </a:rPr>
              <a:t>In vertical tests, rotational symmetry of the cavity results in no magnetic fields at inner cavity surface</a:t>
            </a:r>
          </a:p>
          <a:p>
            <a:pPr marL="514350" indent="-514350">
              <a:buFont typeface="Symbol" panose="05050102010706020507" pitchFamily="18" charset="2"/>
              <a:buChar char="Þ"/>
            </a:pPr>
            <a:r>
              <a:rPr lang="en-US" b="1" dirty="0" smtClean="0">
                <a:solidFill>
                  <a:srgbClr val="FF0000"/>
                </a:solidFill>
              </a:rPr>
              <a:t>BUT: In horizontal cavity tests, </a:t>
            </a:r>
            <a:r>
              <a:rPr lang="en-US" b="1" u="sng" dirty="0" smtClean="0">
                <a:solidFill>
                  <a:srgbClr val="FF0000"/>
                </a:solidFill>
              </a:rPr>
              <a:t>symmetry is broken </a:t>
            </a:r>
            <a:r>
              <a:rPr lang="en-US" b="1" dirty="0" smtClean="0">
                <a:solidFill>
                  <a:srgbClr val="FF0000"/>
                </a:solidFill>
              </a:rPr>
              <a:t>due to vertical temperature gradients!!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490573" y="1868374"/>
                <a:ext cx="4019049" cy="6101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en-US" sz="3000" b="1" i="1" smtClean="0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sz="3000" b="1" i="1" smtClean="0">
                              <a:latin typeface="Cambria Math"/>
                            </a:rPr>
                            <m:t>𝑱</m:t>
                          </m:r>
                        </m:e>
                      </m:acc>
                      <m:r>
                        <a:rPr lang="en-US" sz="3000" b="1" i="1" smtClean="0">
                          <a:latin typeface="Cambria Math"/>
                        </a:rPr>
                        <m:t>=−</m:t>
                      </m:r>
                      <m:r>
                        <a:rPr lang="en-US" sz="3000" b="1" i="1" smtClean="0">
                          <a:latin typeface="Cambria Math"/>
                        </a:rPr>
                        <m:t>𝝈</m:t>
                      </m:r>
                      <m:r>
                        <a:rPr lang="en-US" sz="3000" b="1" i="1" smtClean="0">
                          <a:latin typeface="Cambria Math"/>
                        </a:rPr>
                        <m:t>(</m:t>
                      </m:r>
                      <m:r>
                        <a:rPr lang="en-US" sz="3000" b="1" i="1" smtClean="0">
                          <a:latin typeface="Cambria Math"/>
                        </a:rPr>
                        <m:t>𝑻</m:t>
                      </m:r>
                      <m:r>
                        <a:rPr lang="en-US" sz="3000" b="1" i="1" smtClean="0">
                          <a:latin typeface="Cambria Math"/>
                        </a:rPr>
                        <m:t>)(</m:t>
                      </m:r>
                      <m:r>
                        <a:rPr lang="en-US" sz="3000" b="1" i="0" smtClean="0">
                          <a:latin typeface="Cambria Math"/>
                        </a:rPr>
                        <m:t>𝛁</m:t>
                      </m:r>
                      <m:r>
                        <a:rPr lang="en-US" sz="3000" b="1" i="1" smtClean="0">
                          <a:latin typeface="Cambria Math"/>
                        </a:rPr>
                        <m:t>𝑽</m:t>
                      </m:r>
                      <m:r>
                        <a:rPr lang="en-US" sz="3000" b="1" i="1" smtClean="0">
                          <a:latin typeface="Cambria Math"/>
                        </a:rPr>
                        <m:t>+</m:t>
                      </m:r>
                      <m:r>
                        <a:rPr lang="en-US" sz="3000" b="1" i="1" smtClean="0">
                          <a:latin typeface="Cambria Math"/>
                        </a:rPr>
                        <m:t>𝑺</m:t>
                      </m:r>
                      <m:r>
                        <a:rPr lang="en-US" sz="3000" b="1" i="0" smtClean="0">
                          <a:latin typeface="Cambria Math"/>
                        </a:rPr>
                        <m:t>𝛁</m:t>
                      </m:r>
                      <m:r>
                        <a:rPr lang="en-US" sz="3000" b="1" i="0" smtClean="0">
                          <a:latin typeface="Cambria Math"/>
                        </a:rPr>
                        <m:t>𝐓</m:t>
                      </m:r>
                      <m:r>
                        <a:rPr lang="en-US" sz="3000" b="1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3000" b="1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0573" y="1868374"/>
                <a:ext cx="4019049" cy="61010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64659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 rot="16200000">
            <a:off x="-192345" y="2688165"/>
            <a:ext cx="4172505" cy="13405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Thermal Currents in VT vs HT</a:t>
            </a:r>
            <a:endParaRPr lang="en-US" sz="3600" dirty="0"/>
          </a:p>
        </p:txBody>
      </p:sp>
      <p:sp>
        <p:nvSpPr>
          <p:cNvPr id="9" name="Oval 8"/>
          <p:cNvSpPr/>
          <p:nvPr/>
        </p:nvSpPr>
        <p:spPr>
          <a:xfrm rot="16200000">
            <a:off x="1717095" y="2568318"/>
            <a:ext cx="395056" cy="79011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 rot="16200000">
            <a:off x="1683061" y="1244797"/>
            <a:ext cx="463125" cy="21306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 rot="16200000">
            <a:off x="1663088" y="5245680"/>
            <a:ext cx="463125" cy="21306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3940009" y="1588526"/>
            <a:ext cx="4172505" cy="13405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4243336" y="1863734"/>
            <a:ext cx="395056" cy="79011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7409700" y="1816386"/>
            <a:ext cx="395056" cy="79011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7014644" y="1816388"/>
            <a:ext cx="395056" cy="79011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6619588" y="1817867"/>
            <a:ext cx="395056" cy="79011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4638392" y="1863734"/>
            <a:ext cx="395056" cy="79011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5033448" y="1848938"/>
            <a:ext cx="395056" cy="79011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5428504" y="1835622"/>
            <a:ext cx="395056" cy="79011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5829476" y="1835622"/>
            <a:ext cx="395056" cy="79011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6224532" y="1835622"/>
            <a:ext cx="395056" cy="79011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3780211" y="2147819"/>
            <a:ext cx="463125" cy="21306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7804756" y="2124146"/>
            <a:ext cx="463125" cy="21306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 rot="16200000">
            <a:off x="1717095" y="2173262"/>
            <a:ext cx="395056" cy="79011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 rot="16200000">
            <a:off x="1696380" y="1778206"/>
            <a:ext cx="395056" cy="79011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 rot="16200000">
            <a:off x="1717094" y="1383150"/>
            <a:ext cx="395056" cy="79011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 rot="16200000">
            <a:off x="1717095" y="4542118"/>
            <a:ext cx="395056" cy="79011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 rot="16200000">
            <a:off x="1697123" y="4147062"/>
            <a:ext cx="395056" cy="79011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 rot="16200000">
            <a:off x="1717095" y="2963374"/>
            <a:ext cx="395056" cy="79011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 rot="16200000">
            <a:off x="1717095" y="3358430"/>
            <a:ext cx="395056" cy="79011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 rot="16200000">
            <a:off x="1696380" y="3752006"/>
            <a:ext cx="395056" cy="79011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Arrow Connector 41"/>
          <p:cNvCxnSpPr/>
          <p:nvPr/>
        </p:nvCxnSpPr>
        <p:spPr>
          <a:xfrm>
            <a:off x="603682" y="5444682"/>
            <a:ext cx="53266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603682" y="1272176"/>
            <a:ext cx="53266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168676" y="1119766"/>
            <a:ext cx="603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</a:t>
            </a:r>
            <a:r>
              <a:rPr lang="en-US" baseline="-25000" dirty="0" smtClean="0"/>
              <a:t>HOT</a:t>
            </a:r>
            <a:endParaRPr lang="en-US" dirty="0"/>
          </a:p>
        </p:txBody>
      </p:sp>
      <p:sp>
        <p:nvSpPr>
          <p:cNvPr id="46" name="TextBox 45"/>
          <p:cNvSpPr txBox="1"/>
          <p:nvPr/>
        </p:nvSpPr>
        <p:spPr>
          <a:xfrm>
            <a:off x="36990" y="5214443"/>
            <a:ext cx="735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</a:t>
            </a:r>
            <a:r>
              <a:rPr lang="en-US" baseline="-25000" dirty="0" smtClean="0"/>
              <a:t>COLD</a:t>
            </a:r>
            <a:endParaRPr lang="en-US" dirty="0"/>
          </a:p>
        </p:txBody>
      </p:sp>
      <p:sp>
        <p:nvSpPr>
          <p:cNvPr id="49" name="Rectangle 48"/>
          <p:cNvSpPr/>
          <p:nvPr/>
        </p:nvSpPr>
        <p:spPr>
          <a:xfrm>
            <a:off x="1223642" y="3602565"/>
            <a:ext cx="1340529" cy="1842117"/>
          </a:xfrm>
          <a:prstGeom prst="rect">
            <a:avLst/>
          </a:prstGeom>
          <a:solidFill>
            <a:schemeClr val="accent1">
              <a:tint val="100000"/>
              <a:shade val="100000"/>
              <a:satMod val="130000"/>
              <a:alpha val="59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1" name="Straight Arrow Connector 50"/>
          <p:cNvCxnSpPr/>
          <p:nvPr/>
        </p:nvCxnSpPr>
        <p:spPr>
          <a:xfrm flipV="1">
            <a:off x="1698896" y="2817571"/>
            <a:ext cx="5971" cy="1007373"/>
          </a:xfrm>
          <a:prstGeom prst="straightConnector1">
            <a:avLst/>
          </a:prstGeom>
          <a:ln>
            <a:solidFill>
              <a:srgbClr val="FF0000"/>
            </a:solidFill>
            <a:headEnd type="arrow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967668" y="3056590"/>
            <a:ext cx="4512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solidFill>
                  <a:srgbClr val="FF0000"/>
                </a:solidFill>
              </a:rPr>
              <a:t>i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1193310" y="723247"/>
            <a:ext cx="1420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smtClean="0"/>
              <a:t>Vertical Test</a:t>
            </a:r>
            <a:endParaRPr lang="en-US" b="1" u="sng" dirty="0"/>
          </a:p>
        </p:txBody>
      </p:sp>
      <p:sp>
        <p:nvSpPr>
          <p:cNvPr id="64" name="TextBox 63"/>
          <p:cNvSpPr txBox="1"/>
          <p:nvPr/>
        </p:nvSpPr>
        <p:spPr>
          <a:xfrm>
            <a:off x="809354" y="5583775"/>
            <a:ext cx="25464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Cylindrical symmetry </a:t>
            </a:r>
            <a:r>
              <a:rPr lang="en-US" dirty="0" smtClean="0"/>
              <a:t>results in </a:t>
            </a:r>
            <a:r>
              <a:rPr lang="en-US" b="1" dirty="0" smtClean="0"/>
              <a:t>no magnetic field at cavity inner surface</a:t>
            </a:r>
            <a:endParaRPr lang="en-US" b="1" dirty="0"/>
          </a:p>
        </p:txBody>
      </p:sp>
      <p:sp>
        <p:nvSpPr>
          <p:cNvPr id="65" name="TextBox 64"/>
          <p:cNvSpPr txBox="1"/>
          <p:nvPr/>
        </p:nvSpPr>
        <p:spPr>
          <a:xfrm>
            <a:off x="5184101" y="745765"/>
            <a:ext cx="1623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smtClean="0"/>
              <a:t>Horizontal Test</a:t>
            </a:r>
            <a:endParaRPr lang="en-US" b="1" u="sng" dirty="0"/>
          </a:p>
        </p:txBody>
      </p:sp>
      <p:sp>
        <p:nvSpPr>
          <p:cNvPr id="66" name="Rectangle 65"/>
          <p:cNvSpPr/>
          <p:nvPr/>
        </p:nvSpPr>
        <p:spPr>
          <a:xfrm>
            <a:off x="3940009" y="2383078"/>
            <a:ext cx="4172505" cy="545975"/>
          </a:xfrm>
          <a:prstGeom prst="rect">
            <a:avLst/>
          </a:prstGeom>
          <a:solidFill>
            <a:schemeClr val="accent1">
              <a:tint val="100000"/>
              <a:shade val="100000"/>
              <a:satMod val="130000"/>
              <a:alpha val="59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/>
          <p:cNvSpPr txBox="1"/>
          <p:nvPr/>
        </p:nvSpPr>
        <p:spPr>
          <a:xfrm>
            <a:off x="8275571" y="1975734"/>
            <a:ext cx="735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</a:t>
            </a:r>
            <a:r>
              <a:rPr lang="en-US" baseline="-25000" dirty="0" smtClean="0"/>
              <a:t>COLD</a:t>
            </a:r>
            <a:endParaRPr lang="en-US" dirty="0"/>
          </a:p>
        </p:txBody>
      </p:sp>
      <p:sp>
        <p:nvSpPr>
          <p:cNvPr id="70" name="TextBox 69"/>
          <p:cNvSpPr txBox="1"/>
          <p:nvPr/>
        </p:nvSpPr>
        <p:spPr>
          <a:xfrm>
            <a:off x="3138098" y="1994013"/>
            <a:ext cx="603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</a:t>
            </a:r>
            <a:r>
              <a:rPr lang="en-US" baseline="-25000" dirty="0" smtClean="0"/>
              <a:t>HOT</a:t>
            </a:r>
            <a:endParaRPr lang="en-US" dirty="0"/>
          </a:p>
        </p:txBody>
      </p:sp>
      <p:sp>
        <p:nvSpPr>
          <p:cNvPr id="71" name="TextBox 70"/>
          <p:cNvSpPr txBox="1"/>
          <p:nvPr/>
        </p:nvSpPr>
        <p:spPr>
          <a:xfrm>
            <a:off x="2617439" y="3029384"/>
            <a:ext cx="4512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solidFill>
                  <a:srgbClr val="FF0000"/>
                </a:solidFill>
              </a:rPr>
              <a:t>i</a:t>
            </a:r>
            <a:endParaRPr lang="en-US" sz="2400" b="1" dirty="0">
              <a:solidFill>
                <a:srgbClr val="FF0000"/>
              </a:solidFill>
            </a:endParaRPr>
          </a:p>
        </p:txBody>
      </p:sp>
      <p:cxnSp>
        <p:nvCxnSpPr>
          <p:cNvPr id="72" name="Straight Arrow Connector 71"/>
          <p:cNvCxnSpPr/>
          <p:nvPr/>
        </p:nvCxnSpPr>
        <p:spPr>
          <a:xfrm flipH="1">
            <a:off x="5265447" y="2045726"/>
            <a:ext cx="1324970" cy="0"/>
          </a:xfrm>
          <a:prstGeom prst="straightConnector1">
            <a:avLst/>
          </a:prstGeom>
          <a:ln>
            <a:solidFill>
              <a:srgbClr val="FF0000"/>
            </a:solidFill>
            <a:headEnd type="arrow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/>
          <p:nvPr/>
        </p:nvCxnSpPr>
        <p:spPr>
          <a:xfrm>
            <a:off x="5428504" y="2942364"/>
            <a:ext cx="1324970" cy="0"/>
          </a:xfrm>
          <a:prstGeom prst="straightConnector1">
            <a:avLst/>
          </a:prstGeom>
          <a:ln>
            <a:solidFill>
              <a:srgbClr val="FF0000"/>
            </a:solidFill>
            <a:headEnd type="arrow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0" name="TextBox 79"/>
          <p:cNvSpPr txBox="1"/>
          <p:nvPr/>
        </p:nvSpPr>
        <p:spPr>
          <a:xfrm>
            <a:off x="5800618" y="2306999"/>
            <a:ext cx="4512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i</a:t>
            </a:r>
            <a:r>
              <a:rPr lang="en-US" sz="2400" b="1" baseline="-25000" dirty="0" smtClean="0">
                <a:solidFill>
                  <a:srgbClr val="FF0000"/>
                </a:solidFill>
              </a:rPr>
              <a:t>1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5808353" y="1618105"/>
            <a:ext cx="4512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i</a:t>
            </a:r>
            <a:r>
              <a:rPr lang="en-US" sz="2400" b="1" baseline="-25000" dirty="0" smtClean="0">
                <a:solidFill>
                  <a:srgbClr val="FF0000"/>
                </a:solidFill>
              </a:rPr>
              <a:t>2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3138099" y="3384888"/>
            <a:ext cx="579705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/>
              <a:t>Cavity cools from bottom and conductivity </a:t>
            </a:r>
            <a:r>
              <a:rPr lang="en-US" b="1" dirty="0" smtClean="0">
                <a:sym typeface="Symbol" panose="05050102010706020507" pitchFamily="18" charset="2"/>
              </a:rPr>
              <a:t></a:t>
            </a:r>
            <a:r>
              <a:rPr lang="en-US" b="1" dirty="0">
                <a:sym typeface="Symbol" panose="05050102010706020507" pitchFamily="18" charset="2"/>
              </a:rPr>
              <a:t>= </a:t>
            </a:r>
            <a:r>
              <a:rPr lang="en-US" b="1" dirty="0" smtClean="0">
                <a:sym typeface="Symbol" panose="05050102010706020507" pitchFamily="18" charset="2"/>
              </a:rPr>
              <a:t>(T)</a:t>
            </a:r>
            <a:endParaRPr lang="en-US" b="1" dirty="0" smtClean="0"/>
          </a:p>
          <a:p>
            <a:pPr marL="285750" indent="-285750">
              <a:buFont typeface="Symbol" panose="05050102010706020507" pitchFamily="18" charset="2"/>
              <a:buChar char="Þ"/>
            </a:pPr>
            <a:r>
              <a:rPr lang="en-US" b="1" dirty="0" smtClean="0"/>
              <a:t>Cylindrical symmetry is broken by transverse (vertical) temperature gradient and current will preferentially flow through the bottom of the cavity</a:t>
            </a:r>
            <a:r>
              <a:rPr lang="en-US" dirty="0" smtClean="0"/>
              <a:t>. </a:t>
            </a:r>
          </a:p>
          <a:p>
            <a:pPr marL="285750" indent="-285750">
              <a:buFont typeface="Symbol" panose="05050102010706020507" pitchFamily="18" charset="2"/>
              <a:buChar char="Þ"/>
            </a:pPr>
            <a:r>
              <a:rPr lang="en-US" dirty="0" smtClean="0"/>
              <a:t>This results in a non-zero magnetic field at the cavity inner surface.</a:t>
            </a:r>
            <a:endParaRPr lang="en-US" dirty="0"/>
          </a:p>
        </p:txBody>
      </p:sp>
      <p:sp>
        <p:nvSpPr>
          <p:cNvPr id="83" name="TextBox 82"/>
          <p:cNvSpPr txBox="1"/>
          <p:nvPr/>
        </p:nvSpPr>
        <p:spPr>
          <a:xfrm>
            <a:off x="2918178" y="5032471"/>
            <a:ext cx="601697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FF0000"/>
                </a:solidFill>
              </a:rPr>
              <a:t>Magnetic fields from thermal currents are important in horizontal test!</a:t>
            </a:r>
            <a:endParaRPr lang="en-US" sz="2800" b="1" dirty="0">
              <a:solidFill>
                <a:srgbClr val="FF0000"/>
              </a:solidFill>
            </a:endParaRPr>
          </a:p>
        </p:txBody>
      </p:sp>
      <p:cxnSp>
        <p:nvCxnSpPr>
          <p:cNvPr id="53" name="Straight Arrow Connector 52"/>
          <p:cNvCxnSpPr/>
          <p:nvPr/>
        </p:nvCxnSpPr>
        <p:spPr>
          <a:xfrm flipV="1">
            <a:off x="2095722" y="2817571"/>
            <a:ext cx="5971" cy="1007373"/>
          </a:xfrm>
          <a:prstGeom prst="straightConnector1">
            <a:avLst/>
          </a:prstGeom>
          <a:ln>
            <a:solidFill>
              <a:srgbClr val="FF0000"/>
            </a:solidFill>
            <a:headEnd type="arrow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>
            <a:off x="1223643" y="2417399"/>
            <a:ext cx="0" cy="1729663"/>
          </a:xfrm>
          <a:prstGeom prst="straightConnector1">
            <a:avLst/>
          </a:prstGeom>
          <a:ln>
            <a:solidFill>
              <a:srgbClr val="FF0000"/>
            </a:solidFill>
            <a:headEnd type="arrow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>
            <a:off x="2564171" y="2430800"/>
            <a:ext cx="0" cy="1729663"/>
          </a:xfrm>
          <a:prstGeom prst="straightConnector1">
            <a:avLst/>
          </a:prstGeom>
          <a:ln>
            <a:solidFill>
              <a:srgbClr val="FF0000"/>
            </a:solidFill>
            <a:headEnd type="arrow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1761573" y="3089106"/>
            <a:ext cx="4512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solidFill>
                  <a:srgbClr val="FF0000"/>
                </a:solidFill>
              </a:rPr>
              <a:t>i</a:t>
            </a:r>
            <a:endParaRPr lang="en-US" sz="2400" b="1" dirty="0">
              <a:solidFill>
                <a:srgbClr val="FF0000"/>
              </a:solidFill>
            </a:endParaRPr>
          </a:p>
        </p:txBody>
      </p:sp>
      <p:cxnSp>
        <p:nvCxnSpPr>
          <p:cNvPr id="59" name="Straight Arrow Connector 58"/>
          <p:cNvCxnSpPr/>
          <p:nvPr/>
        </p:nvCxnSpPr>
        <p:spPr>
          <a:xfrm flipH="1">
            <a:off x="5230976" y="2396479"/>
            <a:ext cx="1324970" cy="0"/>
          </a:xfrm>
          <a:prstGeom prst="straightConnector1">
            <a:avLst/>
          </a:prstGeom>
          <a:ln>
            <a:solidFill>
              <a:srgbClr val="FF0000"/>
            </a:solidFill>
            <a:headEnd type="arrow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>
            <a:off x="5265447" y="1588526"/>
            <a:ext cx="1324970" cy="0"/>
          </a:xfrm>
          <a:prstGeom prst="straightConnector1">
            <a:avLst/>
          </a:prstGeom>
          <a:ln>
            <a:solidFill>
              <a:srgbClr val="FF0000"/>
            </a:solidFill>
            <a:headEnd type="arrow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/>
              <p:cNvSpPr txBox="1"/>
              <p:nvPr/>
            </p:nvSpPr>
            <p:spPr>
              <a:xfrm>
                <a:off x="5750605" y="2953428"/>
                <a:ext cx="451285" cy="4956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~</m:t>
                      </m:r>
                      <m:f>
                        <m:fPr>
                          <m:ctrlPr>
                            <a:rPr lang="en-US" sz="1400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1400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𝟏</m:t>
                          </m:r>
                        </m:num>
                        <m:den>
                          <m:r>
                            <a:rPr lang="en-US" sz="1400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𝟐</m:t>
                          </m:r>
                        </m:den>
                      </m:f>
                      <m:acc>
                        <m:accPr>
                          <m:chr m:val="̅"/>
                          <m:ctrlPr>
                            <a:rPr lang="en-US" sz="1400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sz="1400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𝒊</m:t>
                          </m:r>
                        </m:e>
                      </m:acc>
                    </m:oMath>
                  </m:oMathPara>
                </a14:m>
                <a:endParaRPr lang="en-US" sz="1400" b="1" dirty="0">
                  <a:solidFill>
                    <a:srgbClr val="FF0000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61" name="TextBox 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0605" y="2953428"/>
                <a:ext cx="451285" cy="495649"/>
              </a:xfrm>
              <a:prstGeom prst="rect">
                <a:avLst/>
              </a:prstGeom>
              <a:blipFill rotWithShape="0">
                <a:blip r:embed="rId2"/>
                <a:stretch>
                  <a:fillRect r="-63514" b="-12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/>
              <p:cNvSpPr txBox="1"/>
              <p:nvPr/>
            </p:nvSpPr>
            <p:spPr>
              <a:xfrm>
                <a:off x="5747446" y="1078701"/>
                <a:ext cx="451285" cy="4956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~</m:t>
                      </m:r>
                      <m:f>
                        <m:fPr>
                          <m:ctrlPr>
                            <a:rPr lang="en-US" sz="1400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1400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𝟏</m:t>
                          </m:r>
                        </m:num>
                        <m:den>
                          <m:r>
                            <a:rPr lang="en-US" sz="1400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𝟐</m:t>
                          </m:r>
                        </m:den>
                      </m:f>
                      <m:acc>
                        <m:accPr>
                          <m:chr m:val="̅"/>
                          <m:ctrlPr>
                            <a:rPr lang="en-US" sz="1400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sz="1400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𝒊</m:t>
                          </m:r>
                        </m:e>
                      </m:acc>
                    </m:oMath>
                  </m:oMathPara>
                </a14:m>
                <a:endParaRPr lang="en-US" sz="1400" b="1" dirty="0">
                  <a:solidFill>
                    <a:srgbClr val="FF0000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62" name="TextBox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7446" y="1078701"/>
                <a:ext cx="451285" cy="495649"/>
              </a:xfrm>
              <a:prstGeom prst="rect">
                <a:avLst/>
              </a:prstGeom>
              <a:blipFill rotWithShape="0">
                <a:blip r:embed="rId3"/>
                <a:stretch>
                  <a:fillRect r="-62162" b="-12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92479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Heater Studies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02" y="1362281"/>
            <a:ext cx="4343819" cy="325410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39"/>
          <a:stretch/>
        </p:blipFill>
        <p:spPr>
          <a:xfrm>
            <a:off x="4933998" y="1364353"/>
            <a:ext cx="4053527" cy="325203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248575" y="4802819"/>
            <a:ext cx="39272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rgbClr val="FF0000"/>
                </a:solidFill>
              </a:rPr>
              <a:t>Larger longitudinal temperature gradient causes a larger perpendicular magnetic field </a:t>
            </a:r>
            <a:r>
              <a:rPr lang="en-US" b="1" dirty="0" smtClean="0"/>
              <a:t>by thermal currents.</a:t>
            </a:r>
            <a:endParaRPr 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4997134" y="4802818"/>
            <a:ext cx="39272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rgbClr val="FF0000"/>
                </a:solidFill>
              </a:rPr>
              <a:t>Larger perpendicular magnetic field causes significant increases in </a:t>
            </a:r>
            <a:r>
              <a:rPr lang="en-US" b="1" dirty="0" err="1" smtClean="0">
                <a:solidFill>
                  <a:srgbClr val="FF0000"/>
                </a:solidFill>
              </a:rPr>
              <a:t>R</a:t>
            </a:r>
            <a:r>
              <a:rPr lang="en-US" b="1" baseline="-25000" dirty="0" err="1" smtClean="0">
                <a:solidFill>
                  <a:srgbClr val="FF0000"/>
                </a:solidFill>
              </a:rPr>
              <a:t>res</a:t>
            </a:r>
            <a:r>
              <a:rPr lang="en-US" b="1" dirty="0" smtClean="0">
                <a:solidFill>
                  <a:srgbClr val="FF0000"/>
                </a:solidFill>
              </a:rPr>
              <a:t> </a:t>
            </a:r>
            <a:r>
              <a:rPr lang="en-US" b="1" dirty="0" smtClean="0"/>
              <a:t>even with large transverse gradients (unlike in vertical test).</a:t>
            </a:r>
            <a:endParaRPr lang="en-US" b="1" dirty="0"/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1501422" y="2432756"/>
            <a:ext cx="2404534" cy="1405466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5943600" y="2235201"/>
            <a:ext cx="2528711" cy="1095021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8002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</a:t>
            </a:r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52314"/>
            <a:ext cx="8229600" cy="5314950"/>
          </a:xfrm>
        </p:spPr>
        <p:txBody>
          <a:bodyPr/>
          <a:lstStyle/>
          <a:p>
            <a:r>
              <a:rPr lang="en-US" sz="3100" dirty="0" smtClean="0"/>
              <a:t>Trapped flux contributes stronger to residual losses in nitrogen-doped cavities than in EP+120</a:t>
            </a:r>
            <a:r>
              <a:rPr lang="en-US" sz="3100" baseline="30000" dirty="0" smtClean="0"/>
              <a:t>o</a:t>
            </a:r>
            <a:r>
              <a:rPr lang="en-US" sz="3100" dirty="0" smtClean="0"/>
              <a:t>C baked cavities.</a:t>
            </a:r>
          </a:p>
          <a:p>
            <a:r>
              <a:rPr lang="en-US" sz="3100" dirty="0" smtClean="0"/>
              <a:t>Large spatial temperature gradients at the transition temperature reduce flux trapping, which can mitigate the above effect.</a:t>
            </a:r>
          </a:p>
          <a:p>
            <a:r>
              <a:rPr lang="en-US" sz="3100" dirty="0" smtClean="0"/>
              <a:t>Thermal currents exist and can have an impact on cavity Q</a:t>
            </a:r>
            <a:r>
              <a:rPr lang="en-US" sz="3100" baseline="-25000" dirty="0" smtClean="0"/>
              <a:t>0</a:t>
            </a:r>
            <a:r>
              <a:rPr lang="en-US" sz="3100" dirty="0" smtClean="0"/>
              <a:t>.</a:t>
            </a:r>
          </a:p>
          <a:p>
            <a:r>
              <a:rPr lang="en-US" sz="3100" dirty="0" smtClean="0"/>
              <a:t>Practical Advice:</a:t>
            </a:r>
          </a:p>
          <a:p>
            <a:pPr lvl="1"/>
            <a:r>
              <a:rPr lang="en-US" sz="2700" dirty="0" smtClean="0"/>
              <a:t>For best performance in cryomodule, cool down cavities with large transverse temperature gradients and small longitudinal temperature gradients.</a:t>
            </a:r>
          </a:p>
          <a:p>
            <a:pPr lvl="1"/>
            <a:endParaRPr lang="en-US" sz="2700" dirty="0"/>
          </a:p>
        </p:txBody>
      </p:sp>
    </p:spTree>
    <p:extLst>
      <p:ext uri="{BB962C8B-B14F-4D97-AF65-F5344CB8AC3E}">
        <p14:creationId xmlns:p14="http://schemas.microsoft.com/office/powerpoint/2010/main" val="2609746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84403"/>
            <a:ext cx="8229600" cy="999153"/>
          </a:xfrm>
        </p:spPr>
        <p:txBody>
          <a:bodyPr/>
          <a:lstStyle/>
          <a:p>
            <a:pPr marL="0" indent="0" algn="ctr">
              <a:buNone/>
            </a:pPr>
            <a:r>
              <a:rPr lang="en-US" sz="4400" b="1" dirty="0" smtClean="0"/>
              <a:t>Thank you for your attention!</a:t>
            </a:r>
            <a:endParaRPr lang="en-US" sz="4400" b="1" dirty="0"/>
          </a:p>
        </p:txBody>
      </p:sp>
      <p:sp>
        <p:nvSpPr>
          <p:cNvPr id="2" name="TextBox 1"/>
          <p:cNvSpPr txBox="1"/>
          <p:nvPr/>
        </p:nvSpPr>
        <p:spPr>
          <a:xfrm>
            <a:off x="945930" y="3541985"/>
            <a:ext cx="753591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Two papers on these topics on </a:t>
            </a:r>
            <a:r>
              <a:rPr lang="en-US" dirty="0" err="1" smtClean="0"/>
              <a:t>arXiv</a:t>
            </a:r>
            <a:r>
              <a:rPr lang="en-US" dirty="0" smtClean="0"/>
              <a:t>:</a:t>
            </a:r>
          </a:p>
          <a:p>
            <a:endParaRPr lang="en-US" dirty="0"/>
          </a:p>
          <a:p>
            <a:r>
              <a:rPr lang="en-US" dirty="0" smtClean="0"/>
              <a:t>Nitrogen-Doped 9-Cell Cavity Performance in a Test </a:t>
            </a:r>
            <a:r>
              <a:rPr lang="en-US" dirty="0" err="1" smtClean="0"/>
              <a:t>Cryomodule</a:t>
            </a:r>
            <a:r>
              <a:rPr lang="en-US" dirty="0" smtClean="0"/>
              <a:t> for LCLS-II. </a:t>
            </a:r>
            <a:br>
              <a:rPr lang="en-US" dirty="0" smtClean="0"/>
            </a:br>
            <a:r>
              <a:rPr lang="en-US" dirty="0" smtClean="0"/>
              <a:t>D. </a:t>
            </a:r>
            <a:r>
              <a:rPr lang="en-US" dirty="0" err="1" smtClean="0"/>
              <a:t>Gonnella</a:t>
            </a:r>
            <a:r>
              <a:rPr lang="en-US" dirty="0" smtClean="0"/>
              <a:t> et. al. </a:t>
            </a:r>
            <a:r>
              <a:rPr lang="en-US" dirty="0" err="1" smtClean="0"/>
              <a:t>arXiv</a:t>
            </a:r>
            <a:r>
              <a:rPr lang="en-US" dirty="0" smtClean="0"/>
              <a:t>: 1411.1659</a:t>
            </a:r>
          </a:p>
          <a:p>
            <a:endParaRPr lang="en-US" dirty="0"/>
          </a:p>
          <a:p>
            <a:r>
              <a:rPr lang="en-US" dirty="0" err="1" smtClean="0"/>
              <a:t>Thermocurrents</a:t>
            </a:r>
            <a:r>
              <a:rPr lang="en-US" dirty="0" smtClean="0"/>
              <a:t> and their Role in high Q Cavity Performance. </a:t>
            </a:r>
            <a:br>
              <a:rPr lang="en-US" dirty="0" smtClean="0"/>
            </a:br>
            <a:r>
              <a:rPr lang="en-US" dirty="0" smtClean="0"/>
              <a:t>R. </a:t>
            </a:r>
            <a:r>
              <a:rPr lang="en-US" dirty="0" err="1" smtClean="0"/>
              <a:t>Eichhorn</a:t>
            </a:r>
            <a:r>
              <a:rPr lang="en-US" dirty="0" smtClean="0"/>
              <a:t> et. al. </a:t>
            </a:r>
            <a:r>
              <a:rPr lang="en-US" dirty="0" err="1" smtClean="0"/>
              <a:t>arXiv</a:t>
            </a:r>
            <a:r>
              <a:rPr lang="en-US" dirty="0" smtClean="0"/>
              <a:t>: 1411.5285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3773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500" dirty="0" smtClean="0"/>
              <a:t>A Typical Cool Down in the HTC</a:t>
            </a:r>
            <a:endParaRPr lang="en-US" sz="35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904" y="1006476"/>
            <a:ext cx="7804284" cy="58515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58018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Single-Cell Studies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Cornell nitrogen-doped 5 single-cell ILC shaped cavities.</a:t>
            </a:r>
          </a:p>
          <a:p>
            <a:r>
              <a:rPr lang="en-US" dirty="0" smtClean="0"/>
              <a:t>These 5 cavities along with a nitrogen-doped cavity from FNAL, and EP cavity , and an EP+120</a:t>
            </a:r>
            <a:r>
              <a:rPr lang="en-US" baseline="30000" dirty="0" smtClean="0"/>
              <a:t>o</a:t>
            </a:r>
            <a:r>
              <a:rPr lang="en-US" dirty="0" smtClean="0"/>
              <a:t>C baked cavity were tested at Cornell.</a:t>
            </a:r>
          </a:p>
          <a:p>
            <a:pPr lvl="1"/>
            <a:r>
              <a:rPr lang="en-US" dirty="0" smtClean="0"/>
              <a:t>Residual resistance was measured for a variety of cool down rates, spatial gradients, and applied external magnetic field.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7680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Fast Cool Down Dynamics</a:t>
            </a:r>
            <a:endParaRPr lang="en-US" sz="3600" dirty="0"/>
          </a:p>
        </p:txBody>
      </p:sp>
      <p:sp>
        <p:nvSpPr>
          <p:cNvPr id="18" name="TextBox 17"/>
          <p:cNvSpPr txBox="1"/>
          <p:nvPr/>
        </p:nvSpPr>
        <p:spPr>
          <a:xfrm>
            <a:off x="1486370" y="537539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978" y="3992546"/>
            <a:ext cx="3834020" cy="1440428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5333" y="3992546"/>
            <a:ext cx="3834020" cy="1440428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5333" y="1132426"/>
            <a:ext cx="3834020" cy="1407056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690063" y="2712733"/>
            <a:ext cx="37423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00B050"/>
                </a:solidFill>
              </a:rPr>
              <a:t>Fast cool-down with speeds similar to cool-down in vertical tests.</a:t>
            </a:r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333885" y="2712732"/>
            <a:ext cx="37423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00B050"/>
                </a:solidFill>
              </a:rPr>
              <a:t>Low magnetic fields, including low transverse fields by thermal currents</a:t>
            </a:r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90062" y="5529310"/>
            <a:ext cx="39553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00B050"/>
                </a:solidFill>
              </a:rPr>
              <a:t>Relative small horizontal temperature gradients (good, see later)</a:t>
            </a:r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333885" y="5529309"/>
            <a:ext cx="37423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00B050"/>
                </a:solidFill>
              </a:rPr>
              <a:t>Relative large vertical temperature gradients (good, see later)</a:t>
            </a:r>
            <a:endParaRPr lang="en-US" b="1" dirty="0">
              <a:solidFill>
                <a:srgbClr val="00B05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1661" y="1086451"/>
            <a:ext cx="4048654" cy="1453031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5333885" y="895351"/>
            <a:ext cx="3742382" cy="533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400800" y="609206"/>
            <a:ext cx="1543050" cy="46166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/>
              <a:t>Fluxgates parallel to cavity axis</a:t>
            </a:r>
            <a:endParaRPr lang="en-US" sz="1200" b="1" dirty="0"/>
          </a:p>
        </p:txBody>
      </p:sp>
      <p:sp>
        <p:nvSpPr>
          <p:cNvPr id="14" name="Oval 13"/>
          <p:cNvSpPr/>
          <p:nvPr/>
        </p:nvSpPr>
        <p:spPr>
          <a:xfrm>
            <a:off x="8143874" y="2324099"/>
            <a:ext cx="828675" cy="36958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6202570" y="2278057"/>
            <a:ext cx="2005012" cy="46166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/>
              <a:t>Fluxgate perpendicular to cavity axis</a:t>
            </a:r>
            <a:endParaRPr lang="en-US" sz="12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545057" y="6362700"/>
            <a:ext cx="8053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Note: Rates and gradients are defined for when that given sensor goes through T</a:t>
            </a:r>
            <a:r>
              <a:rPr lang="en-US" b="1" baseline="-25000" dirty="0" smtClean="0"/>
              <a:t>C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848488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30" t="14584" r="13086"/>
          <a:stretch/>
        </p:blipFill>
        <p:spPr>
          <a:xfrm>
            <a:off x="1533525" y="838199"/>
            <a:ext cx="2981325" cy="5857875"/>
          </a:xfrm>
          <a:prstGeom prst="rect">
            <a:avLst/>
          </a:prstGeom>
        </p:spPr>
      </p:pic>
      <p:cxnSp>
        <p:nvCxnSpPr>
          <p:cNvPr id="28" name="Straight Connector 27"/>
          <p:cNvCxnSpPr/>
          <p:nvPr/>
        </p:nvCxnSpPr>
        <p:spPr>
          <a:xfrm flipV="1">
            <a:off x="3629025" y="981073"/>
            <a:ext cx="4886324" cy="1821660"/>
          </a:xfrm>
          <a:prstGeom prst="line">
            <a:avLst/>
          </a:prstGeom>
          <a:ln>
            <a:prstDash val="dash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2025" y="-30162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Experimental Setup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88" t="25000" r="27396"/>
          <a:stretch/>
        </p:blipFill>
        <p:spPr>
          <a:xfrm>
            <a:off x="5468757" y="981073"/>
            <a:ext cx="3046592" cy="2428877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cxnSp>
        <p:nvCxnSpPr>
          <p:cNvPr id="8" name="Straight Arrow Connector 7"/>
          <p:cNvCxnSpPr/>
          <p:nvPr/>
        </p:nvCxnSpPr>
        <p:spPr>
          <a:xfrm>
            <a:off x="1114425" y="3409950"/>
            <a:ext cx="1704976" cy="215265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1114425" y="3409950"/>
            <a:ext cx="2276476" cy="65722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1114425" y="2195513"/>
            <a:ext cx="1847850" cy="121443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2324100" y="2802732"/>
            <a:ext cx="1304925" cy="864394"/>
          </a:xfrm>
          <a:prstGeom prst="rect">
            <a:avLst/>
          </a:prstGeom>
          <a:noFill/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/>
          <p:cNvCxnSpPr/>
          <p:nvPr/>
        </p:nvCxnSpPr>
        <p:spPr>
          <a:xfrm flipV="1">
            <a:off x="3629025" y="3409951"/>
            <a:ext cx="4886324" cy="257174"/>
          </a:xfrm>
          <a:prstGeom prst="line">
            <a:avLst/>
          </a:prstGeom>
          <a:ln>
            <a:prstDash val="dash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2324100" y="981073"/>
            <a:ext cx="3144657" cy="1821658"/>
          </a:xfrm>
          <a:prstGeom prst="line">
            <a:avLst/>
          </a:prstGeom>
          <a:ln>
            <a:solidFill>
              <a:schemeClr val="dk1">
                <a:alpha val="70000"/>
              </a:schemeClr>
            </a:solidFill>
            <a:prstDash val="dash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2324100" y="3409950"/>
            <a:ext cx="3144657" cy="257175"/>
          </a:xfrm>
          <a:prstGeom prst="line">
            <a:avLst/>
          </a:prstGeom>
          <a:ln>
            <a:solidFill>
              <a:schemeClr val="dk1">
                <a:alpha val="70000"/>
              </a:schemeClr>
            </a:solidFill>
            <a:prstDash val="dash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 flipV="1">
            <a:off x="6992053" y="1990726"/>
            <a:ext cx="694623" cy="207645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 flipV="1">
            <a:off x="4371976" y="2931321"/>
            <a:ext cx="1096781" cy="207882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 flipV="1">
            <a:off x="4201228" y="4595813"/>
            <a:ext cx="1267529" cy="41433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-57150" y="3133725"/>
            <a:ext cx="13144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Temperature Sensors</a:t>
            </a:r>
            <a:endParaRPr lang="en-US" sz="1600" dirty="0"/>
          </a:p>
        </p:txBody>
      </p:sp>
      <p:sp>
        <p:nvSpPr>
          <p:cNvPr id="29" name="TextBox 28"/>
          <p:cNvSpPr txBox="1"/>
          <p:nvPr/>
        </p:nvSpPr>
        <p:spPr>
          <a:xfrm>
            <a:off x="6924675" y="3982463"/>
            <a:ext cx="14858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Fluxgate</a:t>
            </a:r>
          </a:p>
          <a:p>
            <a:pPr algn="ctr"/>
            <a:r>
              <a:rPr lang="en-US" sz="1600" dirty="0" smtClean="0"/>
              <a:t>Magnetometer</a:t>
            </a:r>
            <a:endParaRPr lang="en-US" sz="1600" dirty="0"/>
          </a:p>
        </p:txBody>
      </p:sp>
      <p:sp>
        <p:nvSpPr>
          <p:cNvPr id="31" name="TextBox 30"/>
          <p:cNvSpPr txBox="1"/>
          <p:nvPr/>
        </p:nvSpPr>
        <p:spPr>
          <a:xfrm>
            <a:off x="5329236" y="4831556"/>
            <a:ext cx="11287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Helmholtz </a:t>
            </a:r>
          </a:p>
          <a:p>
            <a:pPr algn="ctr"/>
            <a:r>
              <a:rPr lang="en-US" sz="1600" dirty="0" smtClean="0"/>
              <a:t>Coil</a:t>
            </a:r>
            <a:endParaRPr lang="en-US" sz="1600" dirty="0"/>
          </a:p>
        </p:txBody>
      </p:sp>
      <p:cxnSp>
        <p:nvCxnSpPr>
          <p:cNvPr id="35" name="Straight Arrow Connector 34"/>
          <p:cNvCxnSpPr/>
          <p:nvPr/>
        </p:nvCxnSpPr>
        <p:spPr>
          <a:xfrm flipV="1">
            <a:off x="871538" y="1284685"/>
            <a:ext cx="923925" cy="60721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-57150" y="1819275"/>
            <a:ext cx="13144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Slow Cool</a:t>
            </a:r>
          </a:p>
          <a:p>
            <a:pPr algn="ctr"/>
            <a:r>
              <a:rPr lang="en-US" sz="1600" dirty="0" smtClean="0"/>
              <a:t>Down System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860595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HTC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3055" y="748020"/>
            <a:ext cx="8484740" cy="5314950"/>
          </a:xfrm>
        </p:spPr>
        <p:txBody>
          <a:bodyPr/>
          <a:lstStyle/>
          <a:p>
            <a:r>
              <a:rPr lang="en-US" sz="2800" dirty="0" smtClean="0"/>
              <a:t>The Cornell Horizontal Test </a:t>
            </a:r>
            <a:r>
              <a:rPr lang="en-US" sz="2800" dirty="0" err="1" smtClean="0"/>
              <a:t>Cryomodule</a:t>
            </a:r>
            <a:r>
              <a:rPr lang="en-US" sz="2800" dirty="0" smtClean="0"/>
              <a:t> (HTC) is a full </a:t>
            </a:r>
            <a:r>
              <a:rPr lang="en-US" sz="2800" dirty="0" err="1" smtClean="0"/>
              <a:t>cryomodule</a:t>
            </a:r>
            <a:r>
              <a:rPr lang="en-US" sz="2800" dirty="0" smtClean="0"/>
              <a:t> that can hold one 9-cell cavity.</a:t>
            </a:r>
          </a:p>
          <a:p>
            <a:r>
              <a:rPr lang="en-US" sz="2800" dirty="0" smtClean="0"/>
              <a:t>Ambient magnetic fields are ~2 </a:t>
            </a:r>
            <a:r>
              <a:rPr lang="en-US" sz="2800" dirty="0" err="1" smtClean="0"/>
              <a:t>mG</a:t>
            </a:r>
            <a:r>
              <a:rPr lang="en-US" sz="2800" dirty="0" smtClean="0"/>
              <a:t> with 2 layers of magnetic shielding.</a:t>
            </a:r>
          </a:p>
          <a:p>
            <a:r>
              <a:rPr lang="en-US" sz="2800" dirty="0" smtClean="0"/>
              <a:t>Two 9-cell nitrogen doped cavities have been tested so far in the HTC.</a:t>
            </a:r>
          </a:p>
          <a:p>
            <a:endParaRPr lang="en-US" sz="2800" dirty="0"/>
          </a:p>
        </p:txBody>
      </p:sp>
      <p:pic>
        <p:nvPicPr>
          <p:cNvPr id="4" name="Picture 3"/>
          <p:cNvPicPr/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45832" b="9723"/>
          <a:stretch/>
        </p:blipFill>
        <p:spPr>
          <a:xfrm>
            <a:off x="0" y="3297186"/>
            <a:ext cx="9144000" cy="304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809750" y="6160520"/>
            <a:ext cx="2762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Temperature Sensors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 flipH="1" flipV="1">
            <a:off x="2000250" y="5105400"/>
            <a:ext cx="1009650" cy="11334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 flipV="1">
            <a:off x="2867026" y="5419726"/>
            <a:ext cx="142874" cy="81914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 flipV="1">
            <a:off x="2867027" y="5010151"/>
            <a:ext cx="142873" cy="122872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3009900" y="5010154"/>
            <a:ext cx="723900" cy="122872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3009900" y="5419726"/>
            <a:ext cx="723900" cy="81914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5518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HTC Instrumentation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880" r="2559" b="42588"/>
          <a:stretch/>
        </p:blipFill>
        <p:spPr bwMode="auto">
          <a:xfrm>
            <a:off x="914400" y="1143000"/>
            <a:ext cx="7377308" cy="20955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129004" y="1271548"/>
            <a:ext cx="820445" cy="246221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/>
              <a:t>CNX Sensor</a:t>
            </a:r>
            <a:endParaRPr lang="en-US" sz="1000" dirty="0"/>
          </a:p>
        </p:txBody>
      </p:sp>
      <p:sp>
        <p:nvSpPr>
          <p:cNvPr id="6" name="TextBox 5"/>
          <p:cNvSpPr txBox="1"/>
          <p:nvPr/>
        </p:nvSpPr>
        <p:spPr>
          <a:xfrm>
            <a:off x="3281654" y="1177727"/>
            <a:ext cx="820445" cy="246221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/>
              <a:t>CNX Sensor</a:t>
            </a:r>
            <a:endParaRPr lang="en-US" sz="1000" dirty="0"/>
          </a:p>
        </p:txBody>
      </p:sp>
      <p:sp>
        <p:nvSpPr>
          <p:cNvPr id="7" name="TextBox 6"/>
          <p:cNvSpPr txBox="1"/>
          <p:nvPr/>
        </p:nvSpPr>
        <p:spPr>
          <a:xfrm>
            <a:off x="5053304" y="1184196"/>
            <a:ext cx="820445" cy="246221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/>
              <a:t>CNX Sensor</a:t>
            </a:r>
            <a:endParaRPr lang="en-US" sz="1000" dirty="0"/>
          </a:p>
        </p:txBody>
      </p:sp>
      <p:sp>
        <p:nvSpPr>
          <p:cNvPr id="8" name="TextBox 7"/>
          <p:cNvSpPr txBox="1"/>
          <p:nvPr/>
        </p:nvSpPr>
        <p:spPr>
          <a:xfrm>
            <a:off x="5070232" y="2831073"/>
            <a:ext cx="820445" cy="246221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/>
              <a:t>CNX Sensor </a:t>
            </a:r>
            <a:endParaRPr lang="en-US" sz="1000" dirty="0"/>
          </a:p>
        </p:txBody>
      </p:sp>
      <p:sp>
        <p:nvSpPr>
          <p:cNvPr id="9" name="TextBox 8"/>
          <p:cNvSpPr txBox="1"/>
          <p:nvPr/>
        </p:nvSpPr>
        <p:spPr>
          <a:xfrm>
            <a:off x="2252954" y="1184315"/>
            <a:ext cx="668045" cy="24622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/>
              <a:t>Fluxgate</a:t>
            </a:r>
            <a:endParaRPr lang="en-US" sz="1000" dirty="0"/>
          </a:p>
        </p:txBody>
      </p:sp>
      <p:sp>
        <p:nvSpPr>
          <p:cNvPr id="11" name="TextBox 10"/>
          <p:cNvSpPr txBox="1"/>
          <p:nvPr/>
        </p:nvSpPr>
        <p:spPr>
          <a:xfrm>
            <a:off x="2870199" y="1438434"/>
            <a:ext cx="668045" cy="24622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/>
              <a:t>Fluxgate</a:t>
            </a:r>
            <a:endParaRPr lang="en-US" sz="1000" dirty="0"/>
          </a:p>
        </p:txBody>
      </p:sp>
      <p:sp>
        <p:nvSpPr>
          <p:cNvPr id="12" name="TextBox 11"/>
          <p:cNvSpPr txBox="1"/>
          <p:nvPr/>
        </p:nvSpPr>
        <p:spPr>
          <a:xfrm>
            <a:off x="4351395" y="1338501"/>
            <a:ext cx="668045" cy="24622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/>
              <a:t>Fluxgate</a:t>
            </a:r>
            <a:endParaRPr lang="en-US" sz="1000" dirty="0"/>
          </a:p>
        </p:txBody>
      </p:sp>
      <p:sp>
        <p:nvSpPr>
          <p:cNvPr id="13" name="TextBox 12"/>
          <p:cNvSpPr txBox="1"/>
          <p:nvPr/>
        </p:nvSpPr>
        <p:spPr>
          <a:xfrm>
            <a:off x="4176889" y="2824118"/>
            <a:ext cx="893343" cy="40011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/>
              <a:t>Fluxgate</a:t>
            </a:r>
          </a:p>
          <a:p>
            <a:pPr algn="ctr"/>
            <a:r>
              <a:rPr lang="en-US" sz="1000" dirty="0" smtClean="0"/>
              <a:t>(transverse)</a:t>
            </a:r>
            <a:endParaRPr lang="en-US" sz="1000" dirty="0"/>
          </a:p>
        </p:txBody>
      </p:sp>
      <p:pic>
        <p:nvPicPr>
          <p:cNvPr id="14" name="Picture 13" descr="IMG_8761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961" y="3976394"/>
            <a:ext cx="3018976" cy="226423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43513" y="3489649"/>
            <a:ext cx="2211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Heater on Beam Tube</a:t>
            </a:r>
            <a:endParaRPr lang="en-US" dirty="0"/>
          </a:p>
        </p:txBody>
      </p:sp>
      <p:cxnSp>
        <p:nvCxnSpPr>
          <p:cNvPr id="16" name="Straight Arrow Connector 15"/>
          <p:cNvCxnSpPr/>
          <p:nvPr/>
        </p:nvCxnSpPr>
        <p:spPr>
          <a:xfrm flipH="1" flipV="1">
            <a:off x="1754155" y="2463282"/>
            <a:ext cx="9331" cy="102636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1645298" y="3778899"/>
            <a:ext cx="118188" cy="90507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Picture 21"/>
          <p:cNvPicPr/>
          <p:nvPr/>
        </p:nvPicPr>
        <p:blipFill rotWithShape="1">
          <a:blip r:embed="rId4"/>
          <a:srcRect l="28292" t="36036" r="30714" b="23003"/>
          <a:stretch/>
        </p:blipFill>
        <p:spPr>
          <a:xfrm>
            <a:off x="4719281" y="3858981"/>
            <a:ext cx="3289204" cy="2541148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5257947" y="3479536"/>
            <a:ext cx="2383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Solenoid Around Cavity</a:t>
            </a:r>
            <a:endParaRPr lang="en-US" dirty="0"/>
          </a:p>
        </p:txBody>
      </p:sp>
      <p:cxnSp>
        <p:nvCxnSpPr>
          <p:cNvPr id="24" name="Straight Arrow Connector 23"/>
          <p:cNvCxnSpPr/>
          <p:nvPr/>
        </p:nvCxnSpPr>
        <p:spPr>
          <a:xfrm flipH="1" flipV="1">
            <a:off x="3075236" y="2783394"/>
            <a:ext cx="2053726" cy="90675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718457" y="6409459"/>
            <a:ext cx="66701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Thanks to FNAL for providing fluxgates and CNX sensors.</a:t>
            </a:r>
            <a:endParaRPr lang="en-US" dirty="0"/>
          </a:p>
        </p:txBody>
      </p:sp>
      <p:cxnSp>
        <p:nvCxnSpPr>
          <p:cNvPr id="25" name="Straight Arrow Connector 24"/>
          <p:cNvCxnSpPr/>
          <p:nvPr/>
        </p:nvCxnSpPr>
        <p:spPr>
          <a:xfrm>
            <a:off x="1724545" y="1503470"/>
            <a:ext cx="439508" cy="45935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>
            <a:off x="2316453" y="1430536"/>
            <a:ext cx="443142" cy="53228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>
            <a:off x="5128962" y="1461611"/>
            <a:ext cx="207502" cy="51624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4865511" y="1615916"/>
            <a:ext cx="100970" cy="37338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3390350" y="1640788"/>
            <a:ext cx="100970" cy="37338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H="1">
            <a:off x="3665873" y="1398028"/>
            <a:ext cx="17473" cy="51419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V="1">
            <a:off x="4915996" y="2566948"/>
            <a:ext cx="113204" cy="21644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8" idx="0"/>
          </p:cNvCxnSpPr>
          <p:nvPr/>
        </p:nvCxnSpPr>
        <p:spPr>
          <a:xfrm flipH="1" flipV="1">
            <a:off x="5181600" y="2686756"/>
            <a:ext cx="298855" cy="14431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9024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</a:t>
            </a:r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52314"/>
            <a:ext cx="8229600" cy="5314950"/>
          </a:xfrm>
        </p:spPr>
        <p:txBody>
          <a:bodyPr/>
          <a:lstStyle/>
          <a:p>
            <a:r>
              <a:rPr lang="en-US" sz="3100" dirty="0" smtClean="0"/>
              <a:t>Trapped flux contributes stronger to residual losses in nitrogen-doped cavities than in EP+120</a:t>
            </a:r>
            <a:r>
              <a:rPr lang="en-US" sz="3100" baseline="30000" dirty="0" smtClean="0"/>
              <a:t>o</a:t>
            </a:r>
            <a:r>
              <a:rPr lang="en-US" sz="3100" dirty="0" smtClean="0"/>
              <a:t>C baked cavities.</a:t>
            </a:r>
          </a:p>
          <a:p>
            <a:r>
              <a:rPr lang="en-US" sz="3100" dirty="0" smtClean="0">
                <a:solidFill>
                  <a:schemeClr val="bg1">
                    <a:lumMod val="65000"/>
                  </a:schemeClr>
                </a:solidFill>
              </a:rPr>
              <a:t>Large spatial temperature gradients at the transition temperature reduce flux trapping, which can mitigate the above effect.</a:t>
            </a:r>
          </a:p>
          <a:p>
            <a:r>
              <a:rPr lang="en-US" sz="3100" dirty="0" smtClean="0">
                <a:solidFill>
                  <a:schemeClr val="bg1">
                    <a:lumMod val="65000"/>
                  </a:schemeClr>
                </a:solidFill>
              </a:rPr>
              <a:t>Thermal currents exist and can have an impact on cavity Q</a:t>
            </a:r>
            <a:r>
              <a:rPr lang="en-US" sz="3100" baseline="-25000" dirty="0" smtClean="0">
                <a:solidFill>
                  <a:schemeClr val="bg1">
                    <a:lumMod val="65000"/>
                  </a:schemeClr>
                </a:solidFill>
              </a:rPr>
              <a:t>0</a:t>
            </a:r>
            <a:r>
              <a:rPr lang="en-US" sz="3100" dirty="0" smtClean="0">
                <a:solidFill>
                  <a:schemeClr val="bg1">
                    <a:lumMod val="65000"/>
                  </a:schemeClr>
                </a:solidFill>
              </a:rPr>
              <a:t>.</a:t>
            </a:r>
          </a:p>
          <a:p>
            <a:r>
              <a:rPr lang="en-US" sz="3100" dirty="0" smtClean="0">
                <a:solidFill>
                  <a:schemeClr val="bg1">
                    <a:lumMod val="65000"/>
                  </a:schemeClr>
                </a:solidFill>
              </a:rPr>
              <a:t>Practical Advice:</a:t>
            </a:r>
          </a:p>
          <a:p>
            <a:pPr lvl="1"/>
            <a:r>
              <a:rPr lang="en-US" sz="2700" dirty="0" smtClean="0">
                <a:solidFill>
                  <a:schemeClr val="bg1">
                    <a:lumMod val="65000"/>
                  </a:schemeClr>
                </a:solidFill>
              </a:rPr>
              <a:t>For best performance in cryomodule, cool down cavities with large transverse temperature gradients and small longitudinal temperature gradients.</a:t>
            </a:r>
          </a:p>
          <a:p>
            <a:pPr lvl="1"/>
            <a:endParaRPr lang="en-US" sz="2700" dirty="0"/>
          </a:p>
        </p:txBody>
      </p:sp>
    </p:spTree>
    <p:extLst>
      <p:ext uri="{BB962C8B-B14F-4D97-AF65-F5344CB8AC3E}">
        <p14:creationId xmlns:p14="http://schemas.microsoft.com/office/powerpoint/2010/main" val="425499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4674" y="7938"/>
            <a:ext cx="6143625" cy="114300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Fluxgate Measurements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893" y="828675"/>
            <a:ext cx="7638582" cy="5715635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>
            <a:off x="2095500" y="5210175"/>
            <a:ext cx="491726" cy="55598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2819400" y="2498972"/>
            <a:ext cx="626267" cy="29185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5543550" y="3019425"/>
            <a:ext cx="161926" cy="15716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>
            <a:off x="4162425" y="1885950"/>
            <a:ext cx="545308" cy="7589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1800224" y="4638675"/>
            <a:ext cx="10191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External Field Off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4707732" y="2467659"/>
            <a:ext cx="20335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External Field Off,</a:t>
            </a:r>
          </a:p>
          <a:p>
            <a:pPr algn="ctr"/>
            <a:r>
              <a:rPr lang="en-US" dirty="0" smtClean="0"/>
              <a:t>Flux Trapped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1930001" y="2175807"/>
            <a:ext cx="10191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External Field On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4553184" y="1624012"/>
            <a:ext cx="428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T</a:t>
            </a:r>
            <a:r>
              <a:rPr lang="en-US" b="1" baseline="-25000" dirty="0" smtClean="0"/>
              <a:t>C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345308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</a:t>
            </a:r>
            <a:r>
              <a:rPr lang="en-US" baseline="-25000" dirty="0" err="1" smtClean="0"/>
              <a:t>res</a:t>
            </a:r>
            <a:r>
              <a:rPr lang="en-US" dirty="0" smtClean="0"/>
              <a:t> vs Trapped Flux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875" y="833493"/>
            <a:ext cx="8096250" cy="5986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663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753</TotalTime>
  <Words>1490</Words>
  <Application>Microsoft Office PowerPoint</Application>
  <PresentationFormat>On-screen Show (4:3)</PresentationFormat>
  <Paragraphs>273</Paragraphs>
  <Slides>30</Slides>
  <Notes>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1" baseType="lpstr">
      <vt:lpstr>Office Theme</vt:lpstr>
      <vt:lpstr>Impact of Cool-Down Procedure and Residual Field on High Q0 at Cornell</vt:lpstr>
      <vt:lpstr>Main Conclusions</vt:lpstr>
      <vt:lpstr>Single-Cell Studies</vt:lpstr>
      <vt:lpstr>Experimental Setup</vt:lpstr>
      <vt:lpstr>The HTC</vt:lpstr>
      <vt:lpstr>HTC Instrumentation</vt:lpstr>
      <vt:lpstr>Main Conclusions</vt:lpstr>
      <vt:lpstr>Fluxgate Measurements</vt:lpstr>
      <vt:lpstr>Rres vs Trapped Flux</vt:lpstr>
      <vt:lpstr>Sensitivity to Ambient Fields</vt:lpstr>
      <vt:lpstr>Solenoid Studies in the HTC</vt:lpstr>
      <vt:lpstr>HTC Results</vt:lpstr>
      <vt:lpstr>ΔRres from External B</vt:lpstr>
      <vt:lpstr>Main Conclusions</vt:lpstr>
      <vt:lpstr>Rres vs Cool Down Rate</vt:lpstr>
      <vt:lpstr>A Typical Cool Down in the HTC</vt:lpstr>
      <vt:lpstr>Q0 vs E Dependence on Gradient</vt:lpstr>
      <vt:lpstr>Main Conclusions</vt:lpstr>
      <vt:lpstr>Heater Studies</vt:lpstr>
      <vt:lpstr>Fast Cool-Down with and without  Beam Tube Heater</vt:lpstr>
      <vt:lpstr>Heater Studies, cont.</vt:lpstr>
      <vt:lpstr>PowerPoint Presentation</vt:lpstr>
      <vt:lpstr>Fast Cool-Down with and without  Beam Tube Heater</vt:lpstr>
      <vt:lpstr>Heater Studies: Why Q0 went down</vt:lpstr>
      <vt:lpstr>Thermal Currents in VT vs HT</vt:lpstr>
      <vt:lpstr>Heater Studies</vt:lpstr>
      <vt:lpstr>Main Conclusions</vt:lpstr>
      <vt:lpstr>PowerPoint Presentation</vt:lpstr>
      <vt:lpstr>A Typical Cool Down in the HTC</vt:lpstr>
      <vt:lpstr>Fast Cool Down Dynamics</vt:lpstr>
    </vt:vector>
  </TitlesOfParts>
  <Company>LEPP</Company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Jeanne Butler</dc:creator>
  <cp:lastModifiedBy>Dan Gonnella</cp:lastModifiedBy>
  <cp:revision>102</cp:revision>
  <dcterms:created xsi:type="dcterms:W3CDTF">2013-05-03T15:34:07Z</dcterms:created>
  <dcterms:modified xsi:type="dcterms:W3CDTF">2014-12-01T20:37:06Z</dcterms:modified>
</cp:coreProperties>
</file>